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7" r:id="rId3"/>
  </p:sldIdLst>
  <p:sldSz cx="5327650" cy="7559675"/>
  <p:notesSz cx="7104063"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82AE46"/>
    <a:srgbClr val="92D050"/>
    <a:srgbClr val="00CEFF"/>
    <a:srgbClr val="9A30FF"/>
    <a:srgbClr val="6600FF"/>
    <a:srgbClr val="F5F5DC"/>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51" autoAdjust="0"/>
    <p:restoredTop sz="94660"/>
  </p:normalViewPr>
  <p:slideViewPr>
    <p:cSldViewPr snapToGrid="0">
      <p:cViewPr>
        <p:scale>
          <a:sx n="75" d="100"/>
          <a:sy n="75" d="100"/>
        </p:scale>
        <p:origin x="2360" y="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99574" y="1237197"/>
            <a:ext cx="4528503" cy="2631887"/>
          </a:xfrm>
        </p:spPr>
        <p:txBody>
          <a:bodyPr anchor="b"/>
          <a:lstStyle>
            <a:lvl1pPr algn="ctr">
              <a:defRPr sz="3496"/>
            </a:lvl1pPr>
          </a:lstStyle>
          <a:p>
            <a:r>
              <a:rPr lang="de-DE"/>
              <a:t>Titelmasterformat durch Klicken bearbeiten</a:t>
            </a:r>
            <a:endParaRPr lang="en-US" dirty="0"/>
          </a:p>
        </p:txBody>
      </p:sp>
      <p:sp>
        <p:nvSpPr>
          <p:cNvPr id="3" name="Subtitle 2"/>
          <p:cNvSpPr>
            <a:spLocks noGrp="1"/>
          </p:cNvSpPr>
          <p:nvPr>
            <p:ph type="subTitle" idx="1"/>
          </p:nvPr>
        </p:nvSpPr>
        <p:spPr>
          <a:xfrm>
            <a:off x="665956" y="3970580"/>
            <a:ext cx="3995738" cy="1825171"/>
          </a:xfrm>
        </p:spPr>
        <p:txBody>
          <a:bodyPr/>
          <a:lstStyle>
            <a:lvl1pPr marL="0" indent="0" algn="ctr">
              <a:buNone/>
              <a:defRPr sz="1398"/>
            </a:lvl1pPr>
            <a:lvl2pPr marL="266365" indent="0" algn="ctr">
              <a:buNone/>
              <a:defRPr sz="1165"/>
            </a:lvl2pPr>
            <a:lvl3pPr marL="532729" indent="0" algn="ctr">
              <a:buNone/>
              <a:defRPr sz="1049"/>
            </a:lvl3pPr>
            <a:lvl4pPr marL="799094" indent="0" algn="ctr">
              <a:buNone/>
              <a:defRPr sz="932"/>
            </a:lvl4pPr>
            <a:lvl5pPr marL="1065459" indent="0" algn="ctr">
              <a:buNone/>
              <a:defRPr sz="932"/>
            </a:lvl5pPr>
            <a:lvl6pPr marL="1331824" indent="0" algn="ctr">
              <a:buNone/>
              <a:defRPr sz="932"/>
            </a:lvl6pPr>
            <a:lvl7pPr marL="1598188" indent="0" algn="ctr">
              <a:buNone/>
              <a:defRPr sz="932"/>
            </a:lvl7pPr>
            <a:lvl8pPr marL="1864553" indent="0" algn="ctr">
              <a:buNone/>
              <a:defRPr sz="932"/>
            </a:lvl8pPr>
            <a:lvl9pPr marL="2130918" indent="0" algn="ctr">
              <a:buNone/>
              <a:defRPr sz="932"/>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0BFA4BA3-38A4-4083-8B8E-705EF0EF6CCF}" type="datetimeFigureOut">
              <a:rPr lang="de-DE" smtClean="0"/>
              <a:t>25.06.2023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249033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FA4BA3-38A4-4083-8B8E-705EF0EF6CCF}" type="datetimeFigureOut">
              <a:rPr lang="de-DE" smtClean="0"/>
              <a:t>25.06.2023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3130801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2600" y="402483"/>
            <a:ext cx="1148775" cy="6406475"/>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366276" y="402483"/>
            <a:ext cx="3379728" cy="6406475"/>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FA4BA3-38A4-4083-8B8E-705EF0EF6CCF}" type="datetimeFigureOut">
              <a:rPr lang="de-DE" smtClean="0"/>
              <a:t>25.06.2023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95088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BFA4BA3-38A4-4083-8B8E-705EF0EF6CCF}" type="datetimeFigureOut">
              <a:rPr lang="de-DE" smtClean="0"/>
              <a:t>25.06.2023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991674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63501" y="1884671"/>
            <a:ext cx="4595098" cy="3144614"/>
          </a:xfrm>
        </p:spPr>
        <p:txBody>
          <a:bodyPr anchor="b"/>
          <a:lstStyle>
            <a:lvl1pPr>
              <a:defRPr sz="3496"/>
            </a:lvl1pPr>
          </a:lstStyle>
          <a:p>
            <a:r>
              <a:rPr lang="de-DE"/>
              <a:t>Titelmasterformat durch Klicken bearbeiten</a:t>
            </a:r>
            <a:endParaRPr lang="en-US" dirty="0"/>
          </a:p>
        </p:txBody>
      </p:sp>
      <p:sp>
        <p:nvSpPr>
          <p:cNvPr id="3" name="Text Placeholder 2"/>
          <p:cNvSpPr>
            <a:spLocks noGrp="1"/>
          </p:cNvSpPr>
          <p:nvPr>
            <p:ph type="body" idx="1"/>
          </p:nvPr>
        </p:nvSpPr>
        <p:spPr>
          <a:xfrm>
            <a:off x="363501" y="5059035"/>
            <a:ext cx="4595098" cy="1653678"/>
          </a:xfrm>
        </p:spPr>
        <p:txBody>
          <a:bodyPr/>
          <a:lstStyle>
            <a:lvl1pPr marL="0" indent="0">
              <a:buNone/>
              <a:defRPr sz="1398">
                <a:solidFill>
                  <a:schemeClr val="tx1"/>
                </a:solidFill>
              </a:defRPr>
            </a:lvl1pPr>
            <a:lvl2pPr marL="266365" indent="0">
              <a:buNone/>
              <a:defRPr sz="1165">
                <a:solidFill>
                  <a:schemeClr val="tx1">
                    <a:tint val="75000"/>
                  </a:schemeClr>
                </a:solidFill>
              </a:defRPr>
            </a:lvl2pPr>
            <a:lvl3pPr marL="532729" indent="0">
              <a:buNone/>
              <a:defRPr sz="1049">
                <a:solidFill>
                  <a:schemeClr val="tx1">
                    <a:tint val="75000"/>
                  </a:schemeClr>
                </a:solidFill>
              </a:defRPr>
            </a:lvl3pPr>
            <a:lvl4pPr marL="799094" indent="0">
              <a:buNone/>
              <a:defRPr sz="932">
                <a:solidFill>
                  <a:schemeClr val="tx1">
                    <a:tint val="75000"/>
                  </a:schemeClr>
                </a:solidFill>
              </a:defRPr>
            </a:lvl4pPr>
            <a:lvl5pPr marL="1065459" indent="0">
              <a:buNone/>
              <a:defRPr sz="932">
                <a:solidFill>
                  <a:schemeClr val="tx1">
                    <a:tint val="75000"/>
                  </a:schemeClr>
                </a:solidFill>
              </a:defRPr>
            </a:lvl5pPr>
            <a:lvl6pPr marL="1331824" indent="0">
              <a:buNone/>
              <a:defRPr sz="932">
                <a:solidFill>
                  <a:schemeClr val="tx1">
                    <a:tint val="75000"/>
                  </a:schemeClr>
                </a:solidFill>
              </a:defRPr>
            </a:lvl6pPr>
            <a:lvl7pPr marL="1598188" indent="0">
              <a:buNone/>
              <a:defRPr sz="932">
                <a:solidFill>
                  <a:schemeClr val="tx1">
                    <a:tint val="75000"/>
                  </a:schemeClr>
                </a:solidFill>
              </a:defRPr>
            </a:lvl7pPr>
            <a:lvl8pPr marL="1864553" indent="0">
              <a:buNone/>
              <a:defRPr sz="932">
                <a:solidFill>
                  <a:schemeClr val="tx1">
                    <a:tint val="75000"/>
                  </a:schemeClr>
                </a:solidFill>
              </a:defRPr>
            </a:lvl8pPr>
            <a:lvl9pPr marL="2130918" indent="0">
              <a:buNone/>
              <a:defRPr sz="932">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0BFA4BA3-38A4-4083-8B8E-705EF0EF6CCF}" type="datetimeFigureOut">
              <a:rPr lang="de-DE" smtClean="0"/>
              <a:t>25.06.2023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265986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366276" y="2012414"/>
            <a:ext cx="2264251" cy="479654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2697123" y="2012414"/>
            <a:ext cx="2264251" cy="479654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BFA4BA3-38A4-4083-8B8E-705EF0EF6CCF}" type="datetimeFigureOut">
              <a:rPr lang="de-DE" smtClean="0"/>
              <a:t>25.06.2023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1226584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366970" y="402484"/>
            <a:ext cx="4595098" cy="1461188"/>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366971" y="1853171"/>
            <a:ext cx="2253845" cy="908210"/>
          </a:xfrm>
        </p:spPr>
        <p:txBody>
          <a:bodyPr anchor="b"/>
          <a:lstStyle>
            <a:lvl1pPr marL="0" indent="0">
              <a:buNone/>
              <a:defRPr sz="1398" b="1"/>
            </a:lvl1pPr>
            <a:lvl2pPr marL="266365" indent="0">
              <a:buNone/>
              <a:defRPr sz="1165" b="1"/>
            </a:lvl2pPr>
            <a:lvl3pPr marL="532729" indent="0">
              <a:buNone/>
              <a:defRPr sz="1049" b="1"/>
            </a:lvl3pPr>
            <a:lvl4pPr marL="799094" indent="0">
              <a:buNone/>
              <a:defRPr sz="932" b="1"/>
            </a:lvl4pPr>
            <a:lvl5pPr marL="1065459" indent="0">
              <a:buNone/>
              <a:defRPr sz="932" b="1"/>
            </a:lvl5pPr>
            <a:lvl6pPr marL="1331824" indent="0">
              <a:buNone/>
              <a:defRPr sz="932" b="1"/>
            </a:lvl6pPr>
            <a:lvl7pPr marL="1598188" indent="0">
              <a:buNone/>
              <a:defRPr sz="932" b="1"/>
            </a:lvl7pPr>
            <a:lvl8pPr marL="1864553" indent="0">
              <a:buNone/>
              <a:defRPr sz="932" b="1"/>
            </a:lvl8pPr>
            <a:lvl9pPr marL="2130918" indent="0">
              <a:buNone/>
              <a:defRPr sz="932" b="1"/>
            </a:lvl9pPr>
          </a:lstStyle>
          <a:p>
            <a:pPr lvl="0"/>
            <a:r>
              <a:rPr lang="de-DE"/>
              <a:t>Formatvorlagen des Textmasters bearbeiten</a:t>
            </a:r>
          </a:p>
        </p:txBody>
      </p:sp>
      <p:sp>
        <p:nvSpPr>
          <p:cNvPr id="4" name="Content Placeholder 3"/>
          <p:cNvSpPr>
            <a:spLocks noGrp="1"/>
          </p:cNvSpPr>
          <p:nvPr>
            <p:ph sz="half" idx="2"/>
          </p:nvPr>
        </p:nvSpPr>
        <p:spPr>
          <a:xfrm>
            <a:off x="366971" y="2761381"/>
            <a:ext cx="2253845" cy="40615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2697123" y="1853171"/>
            <a:ext cx="2264945" cy="908210"/>
          </a:xfrm>
        </p:spPr>
        <p:txBody>
          <a:bodyPr anchor="b"/>
          <a:lstStyle>
            <a:lvl1pPr marL="0" indent="0">
              <a:buNone/>
              <a:defRPr sz="1398" b="1"/>
            </a:lvl1pPr>
            <a:lvl2pPr marL="266365" indent="0">
              <a:buNone/>
              <a:defRPr sz="1165" b="1"/>
            </a:lvl2pPr>
            <a:lvl3pPr marL="532729" indent="0">
              <a:buNone/>
              <a:defRPr sz="1049" b="1"/>
            </a:lvl3pPr>
            <a:lvl4pPr marL="799094" indent="0">
              <a:buNone/>
              <a:defRPr sz="932" b="1"/>
            </a:lvl4pPr>
            <a:lvl5pPr marL="1065459" indent="0">
              <a:buNone/>
              <a:defRPr sz="932" b="1"/>
            </a:lvl5pPr>
            <a:lvl6pPr marL="1331824" indent="0">
              <a:buNone/>
              <a:defRPr sz="932" b="1"/>
            </a:lvl6pPr>
            <a:lvl7pPr marL="1598188" indent="0">
              <a:buNone/>
              <a:defRPr sz="932" b="1"/>
            </a:lvl7pPr>
            <a:lvl8pPr marL="1864553" indent="0">
              <a:buNone/>
              <a:defRPr sz="932" b="1"/>
            </a:lvl8pPr>
            <a:lvl9pPr marL="2130918" indent="0">
              <a:buNone/>
              <a:defRPr sz="932" b="1"/>
            </a:lvl9pPr>
          </a:lstStyle>
          <a:p>
            <a:pPr lvl="0"/>
            <a:r>
              <a:rPr lang="de-DE"/>
              <a:t>Formatvorlagen des Textmasters bearbeiten</a:t>
            </a:r>
          </a:p>
        </p:txBody>
      </p:sp>
      <p:sp>
        <p:nvSpPr>
          <p:cNvPr id="6" name="Content Placeholder 5"/>
          <p:cNvSpPr>
            <a:spLocks noGrp="1"/>
          </p:cNvSpPr>
          <p:nvPr>
            <p:ph sz="quarter" idx="4"/>
          </p:nvPr>
        </p:nvSpPr>
        <p:spPr>
          <a:xfrm>
            <a:off x="2697123" y="2761381"/>
            <a:ext cx="2264945" cy="40615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BFA4BA3-38A4-4083-8B8E-705EF0EF6CCF}" type="datetimeFigureOut">
              <a:rPr lang="de-DE" smtClean="0"/>
              <a:t>25.06.2023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91947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0BFA4BA3-38A4-4083-8B8E-705EF0EF6CCF}" type="datetimeFigureOut">
              <a:rPr lang="de-DE" smtClean="0"/>
              <a:t>25.06.2023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145521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FA4BA3-38A4-4083-8B8E-705EF0EF6CCF}" type="datetimeFigureOut">
              <a:rPr lang="de-DE" smtClean="0"/>
              <a:t>25.06.2023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2428640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4"/>
            </a:lvl1pPr>
          </a:lstStyle>
          <a:p>
            <a:r>
              <a:rPr lang="de-DE"/>
              <a:t>Titelmasterformat durch Klicken bearbeiten</a:t>
            </a:r>
            <a:endParaRPr lang="en-US" dirty="0"/>
          </a:p>
        </p:txBody>
      </p:sp>
      <p:sp>
        <p:nvSpPr>
          <p:cNvPr id="3" name="Content Placeholder 2"/>
          <p:cNvSpPr>
            <a:spLocks noGrp="1"/>
          </p:cNvSpPr>
          <p:nvPr>
            <p:ph idx="1"/>
          </p:nvPr>
        </p:nvSpPr>
        <p:spPr>
          <a:xfrm>
            <a:off x="2264945" y="1088455"/>
            <a:ext cx="2697123" cy="5372269"/>
          </a:xfrm>
        </p:spPr>
        <p:txBody>
          <a:bodyPr/>
          <a:lstStyle>
            <a:lvl1pPr>
              <a:defRPr sz="1864"/>
            </a:lvl1pPr>
            <a:lvl2pPr>
              <a:defRPr sz="1631"/>
            </a:lvl2pPr>
            <a:lvl3pPr>
              <a:defRPr sz="1398"/>
            </a:lvl3pPr>
            <a:lvl4pPr>
              <a:defRPr sz="1165"/>
            </a:lvl4pPr>
            <a:lvl5pPr>
              <a:defRPr sz="1165"/>
            </a:lvl5pPr>
            <a:lvl6pPr>
              <a:defRPr sz="1165"/>
            </a:lvl6pPr>
            <a:lvl7pPr>
              <a:defRPr sz="1165"/>
            </a:lvl7pPr>
            <a:lvl8pPr>
              <a:defRPr sz="1165"/>
            </a:lvl8pPr>
            <a:lvl9pPr>
              <a:defRPr sz="1165"/>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366970" y="2267902"/>
            <a:ext cx="1718306" cy="4201570"/>
          </a:xfrm>
        </p:spPr>
        <p:txBody>
          <a:bodyPr/>
          <a:lstStyle>
            <a:lvl1pPr marL="0" indent="0">
              <a:buNone/>
              <a:defRPr sz="932"/>
            </a:lvl1pPr>
            <a:lvl2pPr marL="266365" indent="0">
              <a:buNone/>
              <a:defRPr sz="816"/>
            </a:lvl2pPr>
            <a:lvl3pPr marL="532729" indent="0">
              <a:buNone/>
              <a:defRPr sz="699"/>
            </a:lvl3pPr>
            <a:lvl4pPr marL="799094" indent="0">
              <a:buNone/>
              <a:defRPr sz="583"/>
            </a:lvl4pPr>
            <a:lvl5pPr marL="1065459" indent="0">
              <a:buNone/>
              <a:defRPr sz="583"/>
            </a:lvl5pPr>
            <a:lvl6pPr marL="1331824" indent="0">
              <a:buNone/>
              <a:defRPr sz="583"/>
            </a:lvl6pPr>
            <a:lvl7pPr marL="1598188" indent="0">
              <a:buNone/>
              <a:defRPr sz="583"/>
            </a:lvl7pPr>
            <a:lvl8pPr marL="1864553" indent="0">
              <a:buNone/>
              <a:defRPr sz="583"/>
            </a:lvl8pPr>
            <a:lvl9pPr marL="2130918" indent="0">
              <a:buNone/>
              <a:defRPr sz="583"/>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0BFA4BA3-38A4-4083-8B8E-705EF0EF6CCF}" type="datetimeFigureOut">
              <a:rPr lang="de-DE" smtClean="0"/>
              <a:t>25.06.2023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2936947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66970" y="503978"/>
            <a:ext cx="1718306" cy="1763924"/>
          </a:xfrm>
        </p:spPr>
        <p:txBody>
          <a:bodyPr anchor="b"/>
          <a:lstStyle>
            <a:lvl1pPr>
              <a:defRPr sz="1864"/>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2264945" y="1088455"/>
            <a:ext cx="2697123" cy="5372269"/>
          </a:xfrm>
        </p:spPr>
        <p:txBody>
          <a:bodyPr anchor="t"/>
          <a:lstStyle>
            <a:lvl1pPr marL="0" indent="0">
              <a:buNone/>
              <a:defRPr sz="1864"/>
            </a:lvl1pPr>
            <a:lvl2pPr marL="266365" indent="0">
              <a:buNone/>
              <a:defRPr sz="1631"/>
            </a:lvl2pPr>
            <a:lvl3pPr marL="532729" indent="0">
              <a:buNone/>
              <a:defRPr sz="1398"/>
            </a:lvl3pPr>
            <a:lvl4pPr marL="799094" indent="0">
              <a:buNone/>
              <a:defRPr sz="1165"/>
            </a:lvl4pPr>
            <a:lvl5pPr marL="1065459" indent="0">
              <a:buNone/>
              <a:defRPr sz="1165"/>
            </a:lvl5pPr>
            <a:lvl6pPr marL="1331824" indent="0">
              <a:buNone/>
              <a:defRPr sz="1165"/>
            </a:lvl6pPr>
            <a:lvl7pPr marL="1598188" indent="0">
              <a:buNone/>
              <a:defRPr sz="1165"/>
            </a:lvl7pPr>
            <a:lvl8pPr marL="1864553" indent="0">
              <a:buNone/>
              <a:defRPr sz="1165"/>
            </a:lvl8pPr>
            <a:lvl9pPr marL="2130918" indent="0">
              <a:buNone/>
              <a:defRPr sz="1165"/>
            </a:lvl9pPr>
          </a:lstStyle>
          <a:p>
            <a:r>
              <a:rPr lang="de-DE"/>
              <a:t>Bild durch Klicken auf Symbol hinzufügen</a:t>
            </a:r>
            <a:endParaRPr lang="en-US" dirty="0"/>
          </a:p>
        </p:txBody>
      </p:sp>
      <p:sp>
        <p:nvSpPr>
          <p:cNvPr id="4" name="Text Placeholder 3"/>
          <p:cNvSpPr>
            <a:spLocks noGrp="1"/>
          </p:cNvSpPr>
          <p:nvPr>
            <p:ph type="body" sz="half" idx="2"/>
          </p:nvPr>
        </p:nvSpPr>
        <p:spPr>
          <a:xfrm>
            <a:off x="366970" y="2267902"/>
            <a:ext cx="1718306" cy="4201570"/>
          </a:xfrm>
        </p:spPr>
        <p:txBody>
          <a:bodyPr/>
          <a:lstStyle>
            <a:lvl1pPr marL="0" indent="0">
              <a:buNone/>
              <a:defRPr sz="932"/>
            </a:lvl1pPr>
            <a:lvl2pPr marL="266365" indent="0">
              <a:buNone/>
              <a:defRPr sz="816"/>
            </a:lvl2pPr>
            <a:lvl3pPr marL="532729" indent="0">
              <a:buNone/>
              <a:defRPr sz="699"/>
            </a:lvl3pPr>
            <a:lvl4pPr marL="799094" indent="0">
              <a:buNone/>
              <a:defRPr sz="583"/>
            </a:lvl4pPr>
            <a:lvl5pPr marL="1065459" indent="0">
              <a:buNone/>
              <a:defRPr sz="583"/>
            </a:lvl5pPr>
            <a:lvl6pPr marL="1331824" indent="0">
              <a:buNone/>
              <a:defRPr sz="583"/>
            </a:lvl6pPr>
            <a:lvl7pPr marL="1598188" indent="0">
              <a:buNone/>
              <a:defRPr sz="583"/>
            </a:lvl7pPr>
            <a:lvl8pPr marL="1864553" indent="0">
              <a:buNone/>
              <a:defRPr sz="583"/>
            </a:lvl8pPr>
            <a:lvl9pPr marL="2130918" indent="0">
              <a:buNone/>
              <a:defRPr sz="583"/>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0BFA4BA3-38A4-4083-8B8E-705EF0EF6CCF}" type="datetimeFigureOut">
              <a:rPr lang="de-DE" smtClean="0"/>
              <a:t>25.06.2023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0E2A546-D0A9-470F-8D3A-73D444FC7267}" type="slidenum">
              <a:rPr lang="de-DE" smtClean="0"/>
              <a:t>‹#›</a:t>
            </a:fld>
            <a:endParaRPr lang="de-DE"/>
          </a:p>
        </p:txBody>
      </p:sp>
    </p:spTree>
    <p:extLst>
      <p:ext uri="{BB962C8B-B14F-4D97-AF65-F5344CB8AC3E}">
        <p14:creationId xmlns:p14="http://schemas.microsoft.com/office/powerpoint/2010/main" val="3622588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76" y="402484"/>
            <a:ext cx="4595098" cy="1461188"/>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366276" y="2012414"/>
            <a:ext cx="4595098" cy="4796544"/>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366276" y="7006700"/>
            <a:ext cx="1198721" cy="402483"/>
          </a:xfrm>
          <a:prstGeom prst="rect">
            <a:avLst/>
          </a:prstGeom>
        </p:spPr>
        <p:txBody>
          <a:bodyPr vert="horz" lIns="91440" tIns="45720" rIns="91440" bIns="45720" rtlCol="0" anchor="ctr"/>
          <a:lstStyle>
            <a:lvl1pPr algn="l">
              <a:defRPr sz="699">
                <a:solidFill>
                  <a:schemeClr val="tx1">
                    <a:tint val="75000"/>
                  </a:schemeClr>
                </a:solidFill>
              </a:defRPr>
            </a:lvl1pPr>
          </a:lstStyle>
          <a:p>
            <a:fld id="{0BFA4BA3-38A4-4083-8B8E-705EF0EF6CCF}" type="datetimeFigureOut">
              <a:rPr lang="de-DE" smtClean="0"/>
              <a:t>25.06.2023</a:t>
            </a:fld>
            <a:endParaRPr lang="de-DE"/>
          </a:p>
        </p:txBody>
      </p:sp>
      <p:sp>
        <p:nvSpPr>
          <p:cNvPr id="5" name="Footer Placeholder 4"/>
          <p:cNvSpPr>
            <a:spLocks noGrp="1"/>
          </p:cNvSpPr>
          <p:nvPr>
            <p:ph type="ftr" sz="quarter" idx="3"/>
          </p:nvPr>
        </p:nvSpPr>
        <p:spPr>
          <a:xfrm>
            <a:off x="1764784" y="7006700"/>
            <a:ext cx="1798082" cy="402483"/>
          </a:xfrm>
          <a:prstGeom prst="rect">
            <a:avLst/>
          </a:prstGeom>
        </p:spPr>
        <p:txBody>
          <a:bodyPr vert="horz" lIns="91440" tIns="45720" rIns="91440" bIns="45720" rtlCol="0" anchor="ctr"/>
          <a:lstStyle>
            <a:lvl1pPr algn="ctr">
              <a:defRPr sz="699">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3762653" y="7006700"/>
            <a:ext cx="1198721" cy="402483"/>
          </a:xfrm>
          <a:prstGeom prst="rect">
            <a:avLst/>
          </a:prstGeom>
        </p:spPr>
        <p:txBody>
          <a:bodyPr vert="horz" lIns="91440" tIns="45720" rIns="91440" bIns="45720" rtlCol="0" anchor="ctr"/>
          <a:lstStyle>
            <a:lvl1pPr algn="r">
              <a:defRPr sz="699">
                <a:solidFill>
                  <a:schemeClr val="tx1">
                    <a:tint val="75000"/>
                  </a:schemeClr>
                </a:solidFill>
              </a:defRPr>
            </a:lvl1pPr>
          </a:lstStyle>
          <a:p>
            <a:fld id="{80E2A546-D0A9-470F-8D3A-73D444FC7267}" type="slidenum">
              <a:rPr lang="de-DE" smtClean="0"/>
              <a:t>‹#›</a:t>
            </a:fld>
            <a:endParaRPr lang="de-DE"/>
          </a:p>
        </p:txBody>
      </p:sp>
    </p:spTree>
    <p:extLst>
      <p:ext uri="{BB962C8B-B14F-4D97-AF65-F5344CB8AC3E}">
        <p14:creationId xmlns:p14="http://schemas.microsoft.com/office/powerpoint/2010/main" val="34397492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532729" rtl="0" eaLnBrk="1" latinLnBrk="0" hangingPunct="1">
        <a:lnSpc>
          <a:spcPct val="90000"/>
        </a:lnSpc>
        <a:spcBef>
          <a:spcPct val="0"/>
        </a:spcBef>
        <a:buNone/>
        <a:defRPr sz="2563" kern="1200">
          <a:solidFill>
            <a:schemeClr val="tx1"/>
          </a:solidFill>
          <a:latin typeface="+mj-lt"/>
          <a:ea typeface="+mj-ea"/>
          <a:cs typeface="+mj-cs"/>
        </a:defRPr>
      </a:lvl1pPr>
    </p:titleStyle>
    <p:bodyStyle>
      <a:lvl1pPr marL="133182" indent="-133182" algn="l" defTabSz="532729" rtl="0" eaLnBrk="1" latinLnBrk="0" hangingPunct="1">
        <a:lnSpc>
          <a:spcPct val="90000"/>
        </a:lnSpc>
        <a:spcBef>
          <a:spcPts val="583"/>
        </a:spcBef>
        <a:buFont typeface="Arial" panose="020B0604020202020204" pitchFamily="34" charset="0"/>
        <a:buChar char="•"/>
        <a:defRPr sz="1631" kern="1200">
          <a:solidFill>
            <a:schemeClr val="tx1"/>
          </a:solidFill>
          <a:latin typeface="+mn-lt"/>
          <a:ea typeface="+mn-ea"/>
          <a:cs typeface="+mn-cs"/>
        </a:defRPr>
      </a:lvl1pPr>
      <a:lvl2pPr marL="399547" indent="-133182" algn="l" defTabSz="532729" rtl="0" eaLnBrk="1" latinLnBrk="0" hangingPunct="1">
        <a:lnSpc>
          <a:spcPct val="90000"/>
        </a:lnSpc>
        <a:spcBef>
          <a:spcPts val="291"/>
        </a:spcBef>
        <a:buFont typeface="Arial" panose="020B0604020202020204" pitchFamily="34" charset="0"/>
        <a:buChar char="•"/>
        <a:defRPr sz="1398" kern="1200">
          <a:solidFill>
            <a:schemeClr val="tx1"/>
          </a:solidFill>
          <a:latin typeface="+mn-lt"/>
          <a:ea typeface="+mn-ea"/>
          <a:cs typeface="+mn-cs"/>
        </a:defRPr>
      </a:lvl2pPr>
      <a:lvl3pPr marL="665912" indent="-133182" algn="l" defTabSz="532729" rtl="0" eaLnBrk="1" latinLnBrk="0" hangingPunct="1">
        <a:lnSpc>
          <a:spcPct val="90000"/>
        </a:lnSpc>
        <a:spcBef>
          <a:spcPts val="291"/>
        </a:spcBef>
        <a:buFont typeface="Arial" panose="020B0604020202020204" pitchFamily="34" charset="0"/>
        <a:buChar char="•"/>
        <a:defRPr sz="1165" kern="1200">
          <a:solidFill>
            <a:schemeClr val="tx1"/>
          </a:solidFill>
          <a:latin typeface="+mn-lt"/>
          <a:ea typeface="+mn-ea"/>
          <a:cs typeface="+mn-cs"/>
        </a:defRPr>
      </a:lvl3pPr>
      <a:lvl4pPr marL="932277"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4pPr>
      <a:lvl5pPr marL="1198641"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5pPr>
      <a:lvl6pPr marL="1465006"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6pPr>
      <a:lvl7pPr marL="1731371"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7pPr>
      <a:lvl8pPr marL="1997735"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8pPr>
      <a:lvl9pPr marL="2264100" indent="-133182" algn="l" defTabSz="532729" rtl="0" eaLnBrk="1" latinLnBrk="0" hangingPunct="1">
        <a:lnSpc>
          <a:spcPct val="90000"/>
        </a:lnSpc>
        <a:spcBef>
          <a:spcPts val="291"/>
        </a:spcBef>
        <a:buFont typeface="Arial" panose="020B0604020202020204" pitchFamily="34" charset="0"/>
        <a:buChar char="•"/>
        <a:defRPr sz="1049" kern="1200">
          <a:solidFill>
            <a:schemeClr val="tx1"/>
          </a:solidFill>
          <a:latin typeface="+mn-lt"/>
          <a:ea typeface="+mn-ea"/>
          <a:cs typeface="+mn-cs"/>
        </a:defRPr>
      </a:lvl9pPr>
    </p:bodyStyle>
    <p:otherStyle>
      <a:defPPr>
        <a:defRPr lang="en-US"/>
      </a:defPPr>
      <a:lvl1pPr marL="0" algn="l" defTabSz="532729" rtl="0" eaLnBrk="1" latinLnBrk="0" hangingPunct="1">
        <a:defRPr sz="1049" kern="1200">
          <a:solidFill>
            <a:schemeClr val="tx1"/>
          </a:solidFill>
          <a:latin typeface="+mn-lt"/>
          <a:ea typeface="+mn-ea"/>
          <a:cs typeface="+mn-cs"/>
        </a:defRPr>
      </a:lvl1pPr>
      <a:lvl2pPr marL="266365" algn="l" defTabSz="532729" rtl="0" eaLnBrk="1" latinLnBrk="0" hangingPunct="1">
        <a:defRPr sz="1049" kern="1200">
          <a:solidFill>
            <a:schemeClr val="tx1"/>
          </a:solidFill>
          <a:latin typeface="+mn-lt"/>
          <a:ea typeface="+mn-ea"/>
          <a:cs typeface="+mn-cs"/>
        </a:defRPr>
      </a:lvl2pPr>
      <a:lvl3pPr marL="532729" algn="l" defTabSz="532729" rtl="0" eaLnBrk="1" latinLnBrk="0" hangingPunct="1">
        <a:defRPr sz="1049" kern="1200">
          <a:solidFill>
            <a:schemeClr val="tx1"/>
          </a:solidFill>
          <a:latin typeface="+mn-lt"/>
          <a:ea typeface="+mn-ea"/>
          <a:cs typeface="+mn-cs"/>
        </a:defRPr>
      </a:lvl3pPr>
      <a:lvl4pPr marL="799094" algn="l" defTabSz="532729" rtl="0" eaLnBrk="1" latinLnBrk="0" hangingPunct="1">
        <a:defRPr sz="1049" kern="1200">
          <a:solidFill>
            <a:schemeClr val="tx1"/>
          </a:solidFill>
          <a:latin typeface="+mn-lt"/>
          <a:ea typeface="+mn-ea"/>
          <a:cs typeface="+mn-cs"/>
        </a:defRPr>
      </a:lvl4pPr>
      <a:lvl5pPr marL="1065459" algn="l" defTabSz="532729" rtl="0" eaLnBrk="1" latinLnBrk="0" hangingPunct="1">
        <a:defRPr sz="1049" kern="1200">
          <a:solidFill>
            <a:schemeClr val="tx1"/>
          </a:solidFill>
          <a:latin typeface="+mn-lt"/>
          <a:ea typeface="+mn-ea"/>
          <a:cs typeface="+mn-cs"/>
        </a:defRPr>
      </a:lvl5pPr>
      <a:lvl6pPr marL="1331824" algn="l" defTabSz="532729" rtl="0" eaLnBrk="1" latinLnBrk="0" hangingPunct="1">
        <a:defRPr sz="1049" kern="1200">
          <a:solidFill>
            <a:schemeClr val="tx1"/>
          </a:solidFill>
          <a:latin typeface="+mn-lt"/>
          <a:ea typeface="+mn-ea"/>
          <a:cs typeface="+mn-cs"/>
        </a:defRPr>
      </a:lvl6pPr>
      <a:lvl7pPr marL="1598188" algn="l" defTabSz="532729" rtl="0" eaLnBrk="1" latinLnBrk="0" hangingPunct="1">
        <a:defRPr sz="1049" kern="1200">
          <a:solidFill>
            <a:schemeClr val="tx1"/>
          </a:solidFill>
          <a:latin typeface="+mn-lt"/>
          <a:ea typeface="+mn-ea"/>
          <a:cs typeface="+mn-cs"/>
        </a:defRPr>
      </a:lvl7pPr>
      <a:lvl8pPr marL="1864553" algn="l" defTabSz="532729" rtl="0" eaLnBrk="1" latinLnBrk="0" hangingPunct="1">
        <a:defRPr sz="1049" kern="1200">
          <a:solidFill>
            <a:schemeClr val="tx1"/>
          </a:solidFill>
          <a:latin typeface="+mn-lt"/>
          <a:ea typeface="+mn-ea"/>
          <a:cs typeface="+mn-cs"/>
        </a:defRPr>
      </a:lvl8pPr>
      <a:lvl9pPr marL="2130918" algn="l" defTabSz="532729" rtl="0" eaLnBrk="1" latinLnBrk="0" hangingPunct="1">
        <a:defRPr sz="10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0">
            <a:extLst>
              <a:ext uri="{FF2B5EF4-FFF2-40B4-BE49-F238E27FC236}">
                <a16:creationId xmlns:a16="http://schemas.microsoft.com/office/drawing/2014/main" id="{6EFF8DCE-7471-C9B4-1FEA-B4D894065F1A}"/>
              </a:ext>
            </a:extLst>
          </p:cNvPr>
          <p:cNvSpPr/>
          <p:nvPr/>
        </p:nvSpPr>
        <p:spPr>
          <a:xfrm>
            <a:off x="0" y="7140018"/>
            <a:ext cx="5327650" cy="419657"/>
          </a:xfrm>
          <a:prstGeom prst="rect">
            <a:avLst/>
          </a:prstGeom>
          <a:solidFill>
            <a:srgbClr val="82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82AE46"/>
              </a:solidFill>
            </a:endParaRPr>
          </a:p>
        </p:txBody>
      </p:sp>
      <p:sp>
        <p:nvSpPr>
          <p:cNvPr id="3" name="Textfeld 17">
            <a:extLst>
              <a:ext uri="{FF2B5EF4-FFF2-40B4-BE49-F238E27FC236}">
                <a16:creationId xmlns:a16="http://schemas.microsoft.com/office/drawing/2014/main" id="{BBD3E599-FF1B-2D8B-EB05-18DF46C189DD}"/>
              </a:ext>
            </a:extLst>
          </p:cNvPr>
          <p:cNvSpPr txBox="1"/>
          <p:nvPr/>
        </p:nvSpPr>
        <p:spPr>
          <a:xfrm>
            <a:off x="2880231" y="7165180"/>
            <a:ext cx="2447419" cy="369332"/>
          </a:xfrm>
          <a:prstGeom prst="rect">
            <a:avLst/>
          </a:prstGeom>
          <a:noFill/>
        </p:spPr>
        <p:txBody>
          <a:bodyPr wrap="square" rtlCol="0">
            <a:spAutoFit/>
          </a:bodyPr>
          <a:lstStyle/>
          <a:p>
            <a:r>
              <a:rPr lang="de-DE" dirty="0">
                <a:solidFill>
                  <a:schemeClr val="bg1"/>
                </a:solidFill>
                <a:latin typeface="Bahnschrift SemiBold" panose="020B0502040204020203" pitchFamily="34" charset="0"/>
              </a:rPr>
              <a:t>BAHN-HOFLADEN.DE</a:t>
            </a:r>
          </a:p>
        </p:txBody>
      </p:sp>
      <p:sp>
        <p:nvSpPr>
          <p:cNvPr id="23" name="Rechteck 14">
            <a:extLst>
              <a:ext uri="{FF2B5EF4-FFF2-40B4-BE49-F238E27FC236}">
                <a16:creationId xmlns:a16="http://schemas.microsoft.com/office/drawing/2014/main" id="{24506052-25E6-3971-1856-9ABD3EA21CF3}"/>
              </a:ext>
            </a:extLst>
          </p:cNvPr>
          <p:cNvSpPr/>
          <p:nvPr/>
        </p:nvSpPr>
        <p:spPr>
          <a:xfrm>
            <a:off x="-972" y="-1"/>
            <a:ext cx="5327649" cy="6190274"/>
          </a:xfrm>
          <a:prstGeom prst="rect">
            <a:avLst/>
          </a:prstGeom>
          <a:solidFill>
            <a:srgbClr val="FFE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feld 8">
            <a:extLst>
              <a:ext uri="{FF2B5EF4-FFF2-40B4-BE49-F238E27FC236}">
                <a16:creationId xmlns:a16="http://schemas.microsoft.com/office/drawing/2014/main" id="{8A28168B-761D-9B0B-96FE-4077AD8BB27D}"/>
              </a:ext>
            </a:extLst>
          </p:cNvPr>
          <p:cNvSpPr txBox="1"/>
          <p:nvPr/>
        </p:nvSpPr>
        <p:spPr>
          <a:xfrm>
            <a:off x="0" y="6190481"/>
            <a:ext cx="4266156" cy="246221"/>
          </a:xfrm>
          <a:prstGeom prst="rect">
            <a:avLst/>
          </a:prstGeom>
          <a:solidFill>
            <a:srgbClr val="A6A6A6"/>
          </a:solidFill>
        </p:spPr>
        <p:txBody>
          <a:bodyPr wrap="square" rtlCol="0">
            <a:spAutoFit/>
          </a:bodyPr>
          <a:lstStyle/>
          <a:p>
            <a:r>
              <a:rPr lang="de-DE" sz="1000" dirty="0">
                <a:solidFill>
                  <a:schemeClr val="bg1"/>
                </a:solidFill>
                <a:latin typeface="Poppins" panose="00000500000000000000" pitchFamily="2" charset="0"/>
                <a:cs typeface="Poppins" panose="00000500000000000000" pitchFamily="2" charset="0"/>
              </a:rPr>
              <a:t>Der Betreiber ist die Bürgergenossenschaft „Bahn-Hofladen eG“</a:t>
            </a:r>
          </a:p>
        </p:txBody>
      </p:sp>
      <p:sp>
        <p:nvSpPr>
          <p:cNvPr id="38" name="Textfeld 7">
            <a:extLst>
              <a:ext uri="{FF2B5EF4-FFF2-40B4-BE49-F238E27FC236}">
                <a16:creationId xmlns:a16="http://schemas.microsoft.com/office/drawing/2014/main" id="{C8C35B84-C598-C0EA-F2AE-39D008F6EB61}"/>
              </a:ext>
            </a:extLst>
          </p:cNvPr>
          <p:cNvSpPr txBox="1"/>
          <p:nvPr/>
        </p:nvSpPr>
        <p:spPr>
          <a:xfrm>
            <a:off x="-1" y="6856494"/>
            <a:ext cx="1530040" cy="211593"/>
          </a:xfrm>
          <a:prstGeom prst="rect">
            <a:avLst/>
          </a:prstGeom>
          <a:noFill/>
        </p:spPr>
        <p:txBody>
          <a:bodyPr wrap="none" rtlCol="0">
            <a:spAutoFit/>
          </a:bodyPr>
          <a:lstStyle/>
          <a:p>
            <a:r>
              <a:rPr lang="de-DE" sz="801" dirty="0">
                <a:solidFill>
                  <a:schemeClr val="bg1">
                    <a:lumMod val="50000"/>
                  </a:schemeClr>
                </a:solidFill>
                <a:latin typeface="Bahnschrift" panose="020B0502040204020203" pitchFamily="34" charset="0"/>
              </a:rPr>
              <a:t>Internationale Bauausstellung</a:t>
            </a:r>
          </a:p>
        </p:txBody>
      </p:sp>
      <p:pic>
        <p:nvPicPr>
          <p:cNvPr id="39" name="Grafik 6">
            <a:extLst>
              <a:ext uri="{FF2B5EF4-FFF2-40B4-BE49-F238E27FC236}">
                <a16:creationId xmlns:a16="http://schemas.microsoft.com/office/drawing/2014/main" id="{F3A112F5-AD29-F789-8CED-B39A171F473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8571" y="6554069"/>
            <a:ext cx="1192896" cy="323944"/>
          </a:xfrm>
          <a:prstGeom prst="rect">
            <a:avLst/>
          </a:prstGeom>
        </p:spPr>
      </p:pic>
      <p:sp>
        <p:nvSpPr>
          <p:cNvPr id="40" name="Textfeld 9">
            <a:extLst>
              <a:ext uri="{FF2B5EF4-FFF2-40B4-BE49-F238E27FC236}">
                <a16:creationId xmlns:a16="http://schemas.microsoft.com/office/drawing/2014/main" id="{0028EB66-FB95-BD80-2DDD-5FA2D4128722}"/>
              </a:ext>
            </a:extLst>
          </p:cNvPr>
          <p:cNvSpPr txBox="1"/>
          <p:nvPr/>
        </p:nvSpPr>
        <p:spPr>
          <a:xfrm>
            <a:off x="1618743" y="6510512"/>
            <a:ext cx="1791349" cy="553998"/>
          </a:xfrm>
          <a:prstGeom prst="rect">
            <a:avLst/>
          </a:prstGeom>
          <a:noFill/>
        </p:spPr>
        <p:txBody>
          <a:bodyPr wrap="square" rtlCol="0">
            <a:spAutoFit/>
          </a:bodyPr>
          <a:lstStyle/>
          <a:p>
            <a:r>
              <a:rPr lang="de-DE" sz="1000" dirty="0">
                <a:latin typeface="Poppins SemiBold" panose="00000700000000000000" pitchFamily="2" charset="0"/>
                <a:cs typeface="Poppins SemiBold" panose="00000700000000000000" pitchFamily="2" charset="0"/>
              </a:rPr>
              <a:t>Am Bahnhof 3,  </a:t>
            </a:r>
            <a:br>
              <a:rPr lang="de-DE" sz="1000" dirty="0">
                <a:latin typeface="Poppins SemiBold" panose="00000700000000000000" pitchFamily="2" charset="0"/>
                <a:cs typeface="Poppins SemiBold" panose="00000700000000000000" pitchFamily="2" charset="0"/>
              </a:rPr>
            </a:br>
            <a:r>
              <a:rPr lang="de-DE" sz="1000" dirty="0">
                <a:latin typeface="Poppins SemiBold" panose="00000700000000000000" pitchFamily="2" charset="0"/>
                <a:cs typeface="Poppins SemiBold" panose="00000700000000000000" pitchFamily="2" charset="0"/>
              </a:rPr>
              <a:t>Ortsteil Rottenbach</a:t>
            </a:r>
            <a:br>
              <a:rPr lang="de-DE" sz="1000" dirty="0">
                <a:latin typeface="Poppins SemiBold" panose="00000700000000000000" pitchFamily="2" charset="0"/>
                <a:cs typeface="Poppins SemiBold" panose="00000700000000000000" pitchFamily="2" charset="0"/>
              </a:rPr>
            </a:br>
            <a:r>
              <a:rPr lang="de-DE" sz="1000" dirty="0">
                <a:latin typeface="Poppins SemiBold" panose="00000700000000000000" pitchFamily="2" charset="0"/>
                <a:cs typeface="Poppins SemiBold" panose="00000700000000000000" pitchFamily="2" charset="0"/>
              </a:rPr>
              <a:t>07426 Königsee</a:t>
            </a:r>
          </a:p>
        </p:txBody>
      </p:sp>
      <p:sp>
        <p:nvSpPr>
          <p:cNvPr id="50" name="Textfeld 5">
            <a:extLst>
              <a:ext uri="{FF2B5EF4-FFF2-40B4-BE49-F238E27FC236}">
                <a16:creationId xmlns:a16="http://schemas.microsoft.com/office/drawing/2014/main" id="{F242AC59-6783-A77E-25F8-6DA073EEFBAF}"/>
              </a:ext>
            </a:extLst>
          </p:cNvPr>
          <p:cNvSpPr txBox="1"/>
          <p:nvPr/>
        </p:nvSpPr>
        <p:spPr>
          <a:xfrm>
            <a:off x="58219" y="2837304"/>
            <a:ext cx="5145534" cy="2032479"/>
          </a:xfrm>
          <a:prstGeom prst="rect">
            <a:avLst/>
          </a:prstGeom>
          <a:noFill/>
        </p:spPr>
        <p:txBody>
          <a:bodyPr wrap="square" rtlCol="0">
            <a:spAutoFit/>
          </a:bodyPr>
          <a:lstStyle/>
          <a:p>
            <a:pPr algn="just"/>
            <a:r>
              <a:rPr lang="de-DE" sz="1401" dirty="0">
                <a:latin typeface="Bahnschrift" panose="020B0502040204020203" pitchFamily="34" charset="0"/>
              </a:rPr>
              <a:t>Im neu sanierten Bahnhofsgebäude mit umfassend neu gestaltetem Außengelände können Sie die hochwertig eingerichteten Räumlichkeiten an unserem sehenswerten Standort erleben und zahlreiche Angebote aus der Region erwerben. Genießen Sie das schöne Umfeld und die landschaftlich schöne Aussicht bei Kaffee und Kuchen, einem kleinen Imbiss oder Eisbecher.  </a:t>
            </a:r>
          </a:p>
          <a:p>
            <a:r>
              <a:rPr lang="de-DE" sz="1401" dirty="0">
                <a:latin typeface="Bahnschrift" panose="020B0502040204020203" pitchFamily="34" charset="0"/>
              </a:rPr>
              <a:t>Wir laden Sie herzlich ein, besuchen Sie uns !                         </a:t>
            </a:r>
          </a:p>
          <a:p>
            <a:pPr algn="r"/>
            <a:r>
              <a:rPr lang="de-DE" sz="1401" i="1" dirty="0">
                <a:latin typeface="Bahnschrift" panose="020B0502040204020203" pitchFamily="34" charset="0"/>
              </a:rPr>
              <a:t>Ihr Team des Bahn-Hofladens</a:t>
            </a:r>
            <a:endParaRPr lang="de-DE" sz="1401" dirty="0">
              <a:latin typeface="Bahnschrift" panose="020B0502040204020203" pitchFamily="34" charset="0"/>
            </a:endParaRPr>
          </a:p>
        </p:txBody>
      </p:sp>
      <p:sp>
        <p:nvSpPr>
          <p:cNvPr id="55" name="Rechteck 10">
            <a:extLst>
              <a:ext uri="{FF2B5EF4-FFF2-40B4-BE49-F238E27FC236}">
                <a16:creationId xmlns:a16="http://schemas.microsoft.com/office/drawing/2014/main" id="{34848495-F7AA-523C-F3F4-640463579EBC}"/>
              </a:ext>
            </a:extLst>
          </p:cNvPr>
          <p:cNvSpPr/>
          <p:nvPr/>
        </p:nvSpPr>
        <p:spPr>
          <a:xfrm>
            <a:off x="-2" y="-27884"/>
            <a:ext cx="5327650" cy="1234840"/>
          </a:xfrm>
          <a:prstGeom prst="rect">
            <a:avLst/>
          </a:prstGeom>
          <a:solidFill>
            <a:srgbClr val="F5F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Titel 1">
            <a:extLst>
              <a:ext uri="{FF2B5EF4-FFF2-40B4-BE49-F238E27FC236}">
                <a16:creationId xmlns:a16="http://schemas.microsoft.com/office/drawing/2014/main" id="{0BA0F9B2-831E-2917-FECB-F5A561F9DE69}"/>
              </a:ext>
            </a:extLst>
          </p:cNvPr>
          <p:cNvSpPr txBox="1">
            <a:spLocks/>
          </p:cNvSpPr>
          <p:nvPr/>
        </p:nvSpPr>
        <p:spPr>
          <a:xfrm>
            <a:off x="43115" y="30022"/>
            <a:ext cx="5231765" cy="699686"/>
          </a:xfrm>
          <a:prstGeom prst="rect">
            <a:avLst/>
          </a:prstGeom>
        </p:spPr>
        <p:txBody>
          <a:bodyPr>
            <a:noAutofit/>
          </a:bodyPr>
          <a:lstStyle>
            <a:lvl1pPr algn="l" defTabSz="914400" rtl="0" eaLnBrk="1" latinLnBrk="0" hangingPunct="1">
              <a:lnSpc>
                <a:spcPct val="90000"/>
              </a:lnSpc>
              <a:spcBef>
                <a:spcPct val="0"/>
              </a:spcBef>
              <a:buNone/>
              <a:defRPr sz="4400" kern="1200">
                <a:solidFill>
                  <a:srgbClr val="B22222"/>
                </a:solidFill>
                <a:latin typeface="+mj-lt"/>
                <a:ea typeface="+mj-ea"/>
                <a:cs typeface="+mj-cs"/>
              </a:defRPr>
            </a:lvl1pPr>
          </a:lstStyle>
          <a:p>
            <a:r>
              <a:rPr lang="de-DE" sz="4800" dirty="0">
                <a:solidFill>
                  <a:srgbClr val="C00000"/>
                </a:solidFill>
                <a:latin typeface="Bahnschrift SemiBold" panose="020B0502040204020203" pitchFamily="34" charset="0"/>
              </a:rPr>
              <a:t>BAHN-HOFLADEN</a:t>
            </a:r>
          </a:p>
        </p:txBody>
      </p:sp>
      <p:sp>
        <p:nvSpPr>
          <p:cNvPr id="49" name="Titel 1">
            <a:extLst>
              <a:ext uri="{FF2B5EF4-FFF2-40B4-BE49-F238E27FC236}">
                <a16:creationId xmlns:a16="http://schemas.microsoft.com/office/drawing/2014/main" id="{AA39720A-DDA4-7377-0A27-E067EF453E61}"/>
              </a:ext>
            </a:extLst>
          </p:cNvPr>
          <p:cNvSpPr txBox="1">
            <a:spLocks/>
          </p:cNvSpPr>
          <p:nvPr/>
        </p:nvSpPr>
        <p:spPr>
          <a:xfrm>
            <a:off x="2663823" y="588869"/>
            <a:ext cx="2611205" cy="605808"/>
          </a:xfrm>
          <a:prstGeom prst="rect">
            <a:avLst/>
          </a:prstGeom>
        </p:spPr>
        <p:txBody>
          <a:bodyPr>
            <a:noAutofit/>
          </a:bodyPr>
          <a:lstStyle>
            <a:lvl1pPr algn="l" defTabSz="914400" rtl="0" eaLnBrk="1" latinLnBrk="0" hangingPunct="1">
              <a:lnSpc>
                <a:spcPct val="90000"/>
              </a:lnSpc>
              <a:spcBef>
                <a:spcPct val="0"/>
              </a:spcBef>
              <a:buNone/>
              <a:defRPr sz="4400" kern="1200">
                <a:solidFill>
                  <a:srgbClr val="B22222"/>
                </a:solidFill>
                <a:latin typeface="+mj-lt"/>
                <a:ea typeface="+mj-ea"/>
                <a:cs typeface="+mj-cs"/>
              </a:defRPr>
            </a:lvl1pPr>
          </a:lstStyle>
          <a:p>
            <a:r>
              <a:rPr lang="de-DE" sz="3600" dirty="0">
                <a:solidFill>
                  <a:srgbClr val="C00000"/>
                </a:solidFill>
                <a:latin typeface="Bahnschrift SemiBold" panose="020B0502040204020203" pitchFamily="34" charset="0"/>
              </a:rPr>
              <a:t>Rottenbach</a:t>
            </a:r>
            <a:endParaRPr lang="de-DE" sz="4800" dirty="0">
              <a:solidFill>
                <a:srgbClr val="C00000"/>
              </a:solidFill>
              <a:latin typeface="Bahnschrift SemiBold" panose="020B0502040204020203" pitchFamily="34" charset="0"/>
            </a:endParaRPr>
          </a:p>
        </p:txBody>
      </p:sp>
      <p:pic>
        <p:nvPicPr>
          <p:cNvPr id="58" name="Grafik 25" descr="Ein Bild, das Gebäude, Haus, Fenster enthält.&#10;&#10;Automatisch generierte Beschreibung">
            <a:extLst>
              <a:ext uri="{FF2B5EF4-FFF2-40B4-BE49-F238E27FC236}">
                <a16:creationId xmlns:a16="http://schemas.microsoft.com/office/drawing/2014/main" id="{1E7C0B7A-FAB5-9C65-F004-691247BDC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71" y="556290"/>
            <a:ext cx="1447800" cy="1447800"/>
          </a:xfrm>
          <a:prstGeom prst="rect">
            <a:avLst/>
          </a:prstGeom>
          <a:effectLst>
            <a:outerShdw blurRad="50800" dist="38100" dir="2700000" algn="tl" rotWithShape="0">
              <a:prstClr val="black">
                <a:alpha val="40000"/>
              </a:prstClr>
            </a:outerShdw>
          </a:effectLst>
        </p:spPr>
      </p:pic>
      <p:pic>
        <p:nvPicPr>
          <p:cNvPr id="59" name="Grafik 1">
            <a:extLst>
              <a:ext uri="{FF2B5EF4-FFF2-40B4-BE49-F238E27FC236}">
                <a16:creationId xmlns:a16="http://schemas.microsoft.com/office/drawing/2014/main" id="{888C42A5-D619-AC70-9E2F-722F4C6868D3}"/>
              </a:ext>
            </a:extLst>
          </p:cNvPr>
          <p:cNvPicPr>
            <a:picLocks noChangeAspect="1"/>
          </p:cNvPicPr>
          <p:nvPr/>
        </p:nvPicPr>
        <p:blipFill>
          <a:blip r:embed="rId4"/>
          <a:stretch>
            <a:fillRect/>
          </a:stretch>
        </p:blipFill>
        <p:spPr>
          <a:xfrm>
            <a:off x="4335804" y="6195051"/>
            <a:ext cx="939076" cy="939076"/>
          </a:xfrm>
          <a:prstGeom prst="rect">
            <a:avLst/>
          </a:prstGeom>
        </p:spPr>
      </p:pic>
      <p:sp>
        <p:nvSpPr>
          <p:cNvPr id="60" name="Textfeld 20">
            <a:extLst>
              <a:ext uri="{FF2B5EF4-FFF2-40B4-BE49-F238E27FC236}">
                <a16:creationId xmlns:a16="http://schemas.microsoft.com/office/drawing/2014/main" id="{BD785FC7-ED7F-205A-821F-21D555F2F6ED}"/>
              </a:ext>
            </a:extLst>
          </p:cNvPr>
          <p:cNvSpPr txBox="1"/>
          <p:nvPr/>
        </p:nvSpPr>
        <p:spPr>
          <a:xfrm>
            <a:off x="1918326" y="1330325"/>
            <a:ext cx="3238381" cy="446276"/>
          </a:xfrm>
          <a:prstGeom prst="rect">
            <a:avLst/>
          </a:prstGeom>
          <a:noFill/>
        </p:spPr>
        <p:txBody>
          <a:bodyPr wrap="square" rtlCol="0">
            <a:spAutoFit/>
          </a:bodyPr>
          <a:lstStyle/>
          <a:p>
            <a:r>
              <a:rPr lang="de-DE" sz="2300" dirty="0">
                <a:solidFill>
                  <a:srgbClr val="C00000"/>
                </a:solidFill>
                <a:latin typeface="Bahnschrift" panose="020B0502040204020203" pitchFamily="34" charset="0"/>
              </a:rPr>
              <a:t>www.bahn-hofladen.de</a:t>
            </a:r>
          </a:p>
        </p:txBody>
      </p:sp>
      <p:sp>
        <p:nvSpPr>
          <p:cNvPr id="66" name="TextBox 65">
            <a:extLst>
              <a:ext uri="{FF2B5EF4-FFF2-40B4-BE49-F238E27FC236}">
                <a16:creationId xmlns:a16="http://schemas.microsoft.com/office/drawing/2014/main" id="{85127ED4-044D-066F-A91E-15CFC028192E}"/>
              </a:ext>
            </a:extLst>
          </p:cNvPr>
          <p:cNvSpPr txBox="1"/>
          <p:nvPr/>
        </p:nvSpPr>
        <p:spPr>
          <a:xfrm>
            <a:off x="1077678" y="1960488"/>
            <a:ext cx="4300772" cy="461665"/>
          </a:xfrm>
          <a:prstGeom prst="rect">
            <a:avLst/>
          </a:prstGeom>
          <a:noFill/>
          <a:effectLst>
            <a:outerShdw blurRad="50800" dist="38100" dir="5400000" algn="t" rotWithShape="0">
              <a:prstClr val="black">
                <a:alpha val="40000"/>
              </a:prstClr>
            </a:outerShdw>
          </a:effectLst>
        </p:spPr>
        <p:txBody>
          <a:bodyPr wrap="square" rtlCol="0">
            <a:spAutoFit/>
          </a:bodyPr>
          <a:lstStyle/>
          <a:p>
            <a:r>
              <a:rPr lang="en-GB" sz="2400" dirty="0" err="1">
                <a:solidFill>
                  <a:schemeClr val="accent2">
                    <a:lumMod val="75000"/>
                  </a:schemeClr>
                </a:solidFill>
                <a:latin typeface="Poppins Black" panose="00000A00000000000000" pitchFamily="2" charset="0"/>
                <a:cs typeface="Poppins Black" panose="00000A00000000000000" pitchFamily="2" charset="0"/>
              </a:rPr>
              <a:t>Bahnhof</a:t>
            </a:r>
            <a:r>
              <a:rPr lang="en-GB" sz="2400" dirty="0">
                <a:solidFill>
                  <a:schemeClr val="accent2">
                    <a:lumMod val="75000"/>
                  </a:schemeClr>
                </a:solidFill>
                <a:latin typeface="Poppins Black" panose="00000A00000000000000" pitchFamily="2" charset="0"/>
                <a:cs typeface="Poppins Black" panose="00000A00000000000000" pitchFamily="2" charset="0"/>
              </a:rPr>
              <a:t> des </a:t>
            </a:r>
            <a:r>
              <a:rPr lang="en-GB" sz="2400" dirty="0" err="1">
                <a:solidFill>
                  <a:schemeClr val="accent2">
                    <a:lumMod val="75000"/>
                  </a:schemeClr>
                </a:solidFill>
                <a:latin typeface="Poppins Black" panose="00000A00000000000000" pitchFamily="2" charset="0"/>
                <a:cs typeface="Poppins Black" panose="00000A00000000000000" pitchFamily="2" charset="0"/>
              </a:rPr>
              <a:t>Jahres</a:t>
            </a:r>
            <a:r>
              <a:rPr lang="en-GB" sz="2400" dirty="0">
                <a:solidFill>
                  <a:schemeClr val="accent2">
                    <a:lumMod val="75000"/>
                  </a:schemeClr>
                </a:solidFill>
                <a:latin typeface="Poppins Black" panose="00000A00000000000000" pitchFamily="2" charset="0"/>
                <a:cs typeface="Poppins Black" panose="00000A00000000000000" pitchFamily="2" charset="0"/>
              </a:rPr>
              <a:t> 2020</a:t>
            </a:r>
            <a:endParaRPr lang="de-DE" sz="2400" dirty="0">
              <a:solidFill>
                <a:schemeClr val="accent2">
                  <a:lumMod val="75000"/>
                </a:schemeClr>
              </a:solidFill>
              <a:latin typeface="Poppins Black" panose="00000A00000000000000" pitchFamily="2" charset="0"/>
              <a:cs typeface="Poppins Black" panose="00000A00000000000000" pitchFamily="2" charset="0"/>
            </a:endParaRPr>
          </a:p>
        </p:txBody>
      </p:sp>
      <p:sp>
        <p:nvSpPr>
          <p:cNvPr id="68" name="TextBox 67">
            <a:extLst>
              <a:ext uri="{FF2B5EF4-FFF2-40B4-BE49-F238E27FC236}">
                <a16:creationId xmlns:a16="http://schemas.microsoft.com/office/drawing/2014/main" id="{BE5F8DB4-11FB-15F8-ADF7-B39C9F3FFE6C}"/>
              </a:ext>
            </a:extLst>
          </p:cNvPr>
          <p:cNvSpPr txBox="1"/>
          <p:nvPr/>
        </p:nvSpPr>
        <p:spPr>
          <a:xfrm>
            <a:off x="629012" y="2373180"/>
            <a:ext cx="4645868" cy="307777"/>
          </a:xfrm>
          <a:prstGeom prst="rect">
            <a:avLst/>
          </a:prstGeom>
          <a:noFill/>
        </p:spPr>
        <p:txBody>
          <a:bodyPr wrap="square">
            <a:spAutoFit/>
          </a:bodyPr>
          <a:lstStyle/>
          <a:p>
            <a:r>
              <a:rPr lang="de-DE" sz="1400" dirty="0">
                <a:solidFill>
                  <a:schemeClr val="accent2">
                    <a:lumMod val="50000"/>
                  </a:schemeClr>
                </a:solidFill>
                <a:latin typeface="Poppins Black" panose="00000A00000000000000" pitchFamily="2" charset="0"/>
                <a:cs typeface="Poppins Black" panose="00000A00000000000000" pitchFamily="2" charset="0"/>
              </a:rPr>
              <a:t>Bundespreis des Fahrgastverbandes PRO BAHN</a:t>
            </a:r>
          </a:p>
        </p:txBody>
      </p:sp>
      <p:cxnSp>
        <p:nvCxnSpPr>
          <p:cNvPr id="70" name="Straight Connector 69">
            <a:extLst>
              <a:ext uri="{FF2B5EF4-FFF2-40B4-BE49-F238E27FC236}">
                <a16:creationId xmlns:a16="http://schemas.microsoft.com/office/drawing/2014/main" id="{C5F7529D-6C9C-62E0-7D82-9EDCC9A36A3C}"/>
              </a:ext>
            </a:extLst>
          </p:cNvPr>
          <p:cNvCxnSpPr>
            <a:cxnSpLocks/>
          </p:cNvCxnSpPr>
          <p:nvPr/>
        </p:nvCxnSpPr>
        <p:spPr>
          <a:xfrm>
            <a:off x="388423" y="2730982"/>
            <a:ext cx="4427772" cy="0"/>
          </a:xfrm>
          <a:prstGeom prst="line">
            <a:avLst/>
          </a:prstGeom>
          <a:ln w="9525">
            <a:solidFill>
              <a:srgbClr val="A6A6A6"/>
            </a:solidFill>
          </a:ln>
        </p:spPr>
        <p:style>
          <a:lnRef idx="1">
            <a:schemeClr val="accent3"/>
          </a:lnRef>
          <a:fillRef idx="0">
            <a:schemeClr val="accent3"/>
          </a:fillRef>
          <a:effectRef idx="0">
            <a:schemeClr val="accent3"/>
          </a:effectRef>
          <a:fontRef idx="minor">
            <a:schemeClr val="tx1"/>
          </a:fontRef>
        </p:style>
      </p:cxnSp>
      <p:pic>
        <p:nvPicPr>
          <p:cNvPr id="72" name="Graphic 71">
            <a:extLst>
              <a:ext uri="{FF2B5EF4-FFF2-40B4-BE49-F238E27FC236}">
                <a16:creationId xmlns:a16="http://schemas.microsoft.com/office/drawing/2014/main" id="{EBAF5E4E-2F7A-F356-BE46-EEB37ACC971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1162" y="6510512"/>
            <a:ext cx="565163" cy="565163"/>
          </a:xfrm>
          <a:prstGeom prst="rect">
            <a:avLst/>
          </a:prstGeom>
        </p:spPr>
      </p:pic>
      <p:pic>
        <p:nvPicPr>
          <p:cNvPr id="73" name="Graphic 72">
            <a:extLst>
              <a:ext uri="{FF2B5EF4-FFF2-40B4-BE49-F238E27FC236}">
                <a16:creationId xmlns:a16="http://schemas.microsoft.com/office/drawing/2014/main" id="{7B61DF8B-9C0E-4897-EED9-C3F6A9B7D2B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75523" y="6511877"/>
            <a:ext cx="552634" cy="552634"/>
          </a:xfrm>
          <a:prstGeom prst="rect">
            <a:avLst/>
          </a:prstGeom>
        </p:spPr>
      </p:pic>
      <p:sp>
        <p:nvSpPr>
          <p:cNvPr id="75" name="Rechteck 10">
            <a:extLst>
              <a:ext uri="{FF2B5EF4-FFF2-40B4-BE49-F238E27FC236}">
                <a16:creationId xmlns:a16="http://schemas.microsoft.com/office/drawing/2014/main" id="{7E58D04F-FD5B-58B4-B6CE-60FC4D678E5D}"/>
              </a:ext>
            </a:extLst>
          </p:cNvPr>
          <p:cNvSpPr/>
          <p:nvPr/>
        </p:nvSpPr>
        <p:spPr>
          <a:xfrm>
            <a:off x="0" y="5011161"/>
            <a:ext cx="5327650" cy="1179112"/>
          </a:xfrm>
          <a:prstGeom prst="rect">
            <a:avLst/>
          </a:prstGeom>
          <a:solidFill>
            <a:srgbClr val="82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Textfeld 12">
            <a:extLst>
              <a:ext uri="{FF2B5EF4-FFF2-40B4-BE49-F238E27FC236}">
                <a16:creationId xmlns:a16="http://schemas.microsoft.com/office/drawing/2014/main" id="{41973424-A142-0A0C-D567-C25AD66BD473}"/>
              </a:ext>
            </a:extLst>
          </p:cNvPr>
          <p:cNvSpPr txBox="1"/>
          <p:nvPr/>
        </p:nvSpPr>
        <p:spPr>
          <a:xfrm>
            <a:off x="58219" y="5350756"/>
            <a:ext cx="2947011" cy="645946"/>
          </a:xfrm>
          <a:prstGeom prst="rect">
            <a:avLst/>
          </a:prstGeom>
          <a:noFill/>
        </p:spPr>
        <p:txBody>
          <a:bodyPr wrap="square" rtlCol="0">
            <a:spAutoFit/>
          </a:bodyPr>
          <a:lstStyle/>
          <a:p>
            <a:pPr algn="just"/>
            <a:r>
              <a:rPr lang="de-DE" sz="1199" dirty="0">
                <a:solidFill>
                  <a:schemeClr val="bg1"/>
                </a:solidFill>
                <a:latin typeface="Bahnschrift" panose="020B0502040204020203" pitchFamily="34" charset="0"/>
              </a:rPr>
              <a:t>Öffnungszeiten:</a:t>
            </a:r>
          </a:p>
          <a:p>
            <a:pPr algn="just"/>
            <a:r>
              <a:rPr lang="de-DE" sz="1199" dirty="0">
                <a:solidFill>
                  <a:schemeClr val="bg1"/>
                </a:solidFill>
                <a:latin typeface="Bahnschrift" panose="020B0502040204020203" pitchFamily="34" charset="0"/>
              </a:rPr>
              <a:t>Mo.     11:00 – 18:00   Sa. </a:t>
            </a:r>
            <a:r>
              <a:rPr lang="de-DE" sz="1000" dirty="0">
                <a:solidFill>
                  <a:schemeClr val="bg1"/>
                </a:solidFill>
                <a:latin typeface="Bahnschrift" panose="020B0502040204020203" pitchFamily="34" charset="0"/>
              </a:rPr>
              <a:t>  </a:t>
            </a:r>
            <a:r>
              <a:rPr lang="de-DE" sz="1199" dirty="0">
                <a:solidFill>
                  <a:schemeClr val="bg1"/>
                </a:solidFill>
                <a:latin typeface="Bahnschrift" panose="020B0502040204020203" pitchFamily="34" charset="0"/>
              </a:rPr>
              <a:t>9:00 – 17:00</a:t>
            </a:r>
          </a:p>
          <a:p>
            <a:pPr algn="just"/>
            <a:r>
              <a:rPr lang="de-DE" sz="1199" dirty="0">
                <a:solidFill>
                  <a:schemeClr val="bg1"/>
                </a:solidFill>
                <a:latin typeface="Bahnschrift" panose="020B0502040204020203" pitchFamily="34" charset="0"/>
              </a:rPr>
              <a:t>Di.-Fr. 9:00 – 18:00   So. 14:00 – 17:00</a:t>
            </a:r>
          </a:p>
        </p:txBody>
      </p:sp>
      <p:sp>
        <p:nvSpPr>
          <p:cNvPr id="77" name="Textfeld 11">
            <a:extLst>
              <a:ext uri="{FF2B5EF4-FFF2-40B4-BE49-F238E27FC236}">
                <a16:creationId xmlns:a16="http://schemas.microsoft.com/office/drawing/2014/main" id="{BDFBE5FC-BA8A-8E79-1F1B-D8104A0C2C1F}"/>
              </a:ext>
            </a:extLst>
          </p:cNvPr>
          <p:cNvSpPr txBox="1"/>
          <p:nvPr/>
        </p:nvSpPr>
        <p:spPr>
          <a:xfrm>
            <a:off x="0" y="5046427"/>
            <a:ext cx="5328622" cy="307905"/>
          </a:xfrm>
          <a:prstGeom prst="rect">
            <a:avLst/>
          </a:prstGeom>
          <a:solidFill>
            <a:srgbClr val="82AE46"/>
          </a:solidFill>
        </p:spPr>
        <p:txBody>
          <a:bodyPr wrap="square" rtlCol="0">
            <a:spAutoFit/>
          </a:bodyPr>
          <a:lstStyle/>
          <a:p>
            <a:pPr algn="ctr"/>
            <a:r>
              <a:rPr lang="de-DE" sz="1401" b="1" dirty="0">
                <a:solidFill>
                  <a:schemeClr val="accent6">
                    <a:lumMod val="75000"/>
                  </a:schemeClr>
                </a:solidFill>
                <a:latin typeface="Bahnschrift" panose="020B0502040204020203" pitchFamily="34" charset="0"/>
              </a:rPr>
              <a:t>Auch Samstags und Sonntags sowie an Feiertagen geöffnet</a:t>
            </a:r>
          </a:p>
        </p:txBody>
      </p:sp>
      <p:sp>
        <p:nvSpPr>
          <p:cNvPr id="78" name="Textfeld 13">
            <a:extLst>
              <a:ext uri="{FF2B5EF4-FFF2-40B4-BE49-F238E27FC236}">
                <a16:creationId xmlns:a16="http://schemas.microsoft.com/office/drawing/2014/main" id="{32C26210-0547-4B55-552F-B42CCF479826}"/>
              </a:ext>
            </a:extLst>
          </p:cNvPr>
          <p:cNvSpPr txBox="1"/>
          <p:nvPr/>
        </p:nvSpPr>
        <p:spPr>
          <a:xfrm>
            <a:off x="43115" y="5919445"/>
            <a:ext cx="2534385" cy="230704"/>
          </a:xfrm>
          <a:prstGeom prst="rect">
            <a:avLst/>
          </a:prstGeom>
          <a:noFill/>
        </p:spPr>
        <p:txBody>
          <a:bodyPr wrap="square" rtlCol="0">
            <a:spAutoFit/>
          </a:bodyPr>
          <a:lstStyle/>
          <a:p>
            <a:pPr algn="just"/>
            <a:r>
              <a:rPr lang="de-DE" sz="899" i="1" dirty="0">
                <a:solidFill>
                  <a:schemeClr val="accent6">
                    <a:lumMod val="75000"/>
                  </a:schemeClr>
                </a:solidFill>
                <a:latin typeface="Bahnschrift" panose="020B0502040204020203" pitchFamily="34" charset="0"/>
              </a:rPr>
              <a:t>Änderungen der Öffnungszeiten vorbehalten</a:t>
            </a:r>
          </a:p>
        </p:txBody>
      </p:sp>
      <p:sp>
        <p:nvSpPr>
          <p:cNvPr id="79" name="Textfeld 10">
            <a:extLst>
              <a:ext uri="{FF2B5EF4-FFF2-40B4-BE49-F238E27FC236}">
                <a16:creationId xmlns:a16="http://schemas.microsoft.com/office/drawing/2014/main" id="{942B8869-4B4C-073F-F53F-580AD53C3CCF}"/>
              </a:ext>
            </a:extLst>
          </p:cNvPr>
          <p:cNvSpPr txBox="1"/>
          <p:nvPr/>
        </p:nvSpPr>
        <p:spPr>
          <a:xfrm>
            <a:off x="3511624" y="5407703"/>
            <a:ext cx="1682399" cy="307905"/>
          </a:xfrm>
          <a:prstGeom prst="rect">
            <a:avLst/>
          </a:prstGeom>
          <a:noFill/>
        </p:spPr>
        <p:txBody>
          <a:bodyPr wrap="square" rtlCol="0">
            <a:spAutoFit/>
          </a:bodyPr>
          <a:lstStyle/>
          <a:p>
            <a:r>
              <a:rPr lang="de-DE" sz="1401" dirty="0">
                <a:latin typeface="Bahnschrift" panose="020B0502040204020203" pitchFamily="34" charset="0"/>
              </a:rPr>
              <a:t>Tel. 0152 38955279</a:t>
            </a:r>
            <a:endParaRPr lang="de-DE" sz="1199" dirty="0">
              <a:latin typeface="Bahnschrift" panose="020B0502040204020203" pitchFamily="34" charset="0"/>
            </a:endParaRPr>
          </a:p>
        </p:txBody>
      </p:sp>
      <p:sp>
        <p:nvSpPr>
          <p:cNvPr id="80" name="Textfeld 16">
            <a:extLst>
              <a:ext uri="{FF2B5EF4-FFF2-40B4-BE49-F238E27FC236}">
                <a16:creationId xmlns:a16="http://schemas.microsoft.com/office/drawing/2014/main" id="{CD0CADD1-627B-3F86-C276-51DD43490B42}"/>
              </a:ext>
            </a:extLst>
          </p:cNvPr>
          <p:cNvSpPr txBox="1"/>
          <p:nvPr/>
        </p:nvSpPr>
        <p:spPr>
          <a:xfrm>
            <a:off x="3038775" y="5715608"/>
            <a:ext cx="2143302" cy="276871"/>
          </a:xfrm>
          <a:prstGeom prst="rect">
            <a:avLst/>
          </a:prstGeom>
          <a:noFill/>
        </p:spPr>
        <p:txBody>
          <a:bodyPr wrap="square" rtlCol="0">
            <a:spAutoFit/>
          </a:bodyPr>
          <a:lstStyle/>
          <a:p>
            <a:r>
              <a:rPr lang="de-DE" sz="1199" dirty="0">
                <a:latin typeface="Bahnschrift" panose="020B0502040204020203" pitchFamily="34" charset="0"/>
              </a:rPr>
              <a:t>Mail: info@bahn-hofladen.de</a:t>
            </a:r>
          </a:p>
        </p:txBody>
      </p:sp>
    </p:spTree>
    <p:extLst>
      <p:ext uri="{BB962C8B-B14F-4D97-AF65-F5344CB8AC3E}">
        <p14:creationId xmlns:p14="http://schemas.microsoft.com/office/powerpoint/2010/main" val="312917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0">
            <a:extLst>
              <a:ext uri="{FF2B5EF4-FFF2-40B4-BE49-F238E27FC236}">
                <a16:creationId xmlns:a16="http://schemas.microsoft.com/office/drawing/2014/main" id="{10F39111-03DE-5574-F448-96379628FAE6}"/>
              </a:ext>
            </a:extLst>
          </p:cNvPr>
          <p:cNvSpPr/>
          <p:nvPr/>
        </p:nvSpPr>
        <p:spPr>
          <a:xfrm>
            <a:off x="0" y="7140018"/>
            <a:ext cx="5327650" cy="419657"/>
          </a:xfrm>
          <a:prstGeom prst="rect">
            <a:avLst/>
          </a:prstGeom>
          <a:solidFill>
            <a:srgbClr val="82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82AE46"/>
              </a:solidFill>
            </a:endParaRPr>
          </a:p>
        </p:txBody>
      </p:sp>
      <p:sp>
        <p:nvSpPr>
          <p:cNvPr id="3" name="Textfeld 17">
            <a:extLst>
              <a:ext uri="{FF2B5EF4-FFF2-40B4-BE49-F238E27FC236}">
                <a16:creationId xmlns:a16="http://schemas.microsoft.com/office/drawing/2014/main" id="{7E4A3166-8B9C-0406-3113-9FA764FD0379}"/>
              </a:ext>
            </a:extLst>
          </p:cNvPr>
          <p:cNvSpPr txBox="1"/>
          <p:nvPr/>
        </p:nvSpPr>
        <p:spPr>
          <a:xfrm>
            <a:off x="996020" y="7172533"/>
            <a:ext cx="4654652" cy="307777"/>
          </a:xfrm>
          <a:prstGeom prst="rect">
            <a:avLst/>
          </a:prstGeom>
          <a:noFill/>
        </p:spPr>
        <p:txBody>
          <a:bodyPr wrap="square" rtlCol="0">
            <a:spAutoFit/>
          </a:bodyPr>
          <a:lstStyle/>
          <a:p>
            <a:r>
              <a:rPr lang="de-DE" sz="1400" dirty="0">
                <a:solidFill>
                  <a:schemeClr val="bg1"/>
                </a:solidFill>
                <a:latin typeface="Bahnschrift SemiBold" panose="020B0502040204020203" pitchFamily="34" charset="0"/>
              </a:rPr>
              <a:t>Wir wünschen Ihnen einen angenehmen Aufenthalt </a:t>
            </a:r>
          </a:p>
        </p:txBody>
      </p:sp>
      <p:sp>
        <p:nvSpPr>
          <p:cNvPr id="13" name="Titel 1">
            <a:extLst>
              <a:ext uri="{FF2B5EF4-FFF2-40B4-BE49-F238E27FC236}">
                <a16:creationId xmlns:a16="http://schemas.microsoft.com/office/drawing/2014/main" id="{7D4BBA52-FBD7-B9C0-4713-B61836C500FA}"/>
              </a:ext>
            </a:extLst>
          </p:cNvPr>
          <p:cNvSpPr txBox="1">
            <a:spLocks/>
          </p:cNvSpPr>
          <p:nvPr/>
        </p:nvSpPr>
        <p:spPr>
          <a:xfrm>
            <a:off x="63534" y="85238"/>
            <a:ext cx="5231765" cy="699686"/>
          </a:xfrm>
          <a:prstGeom prst="rect">
            <a:avLst/>
          </a:prstGeom>
        </p:spPr>
        <p:txBody>
          <a:bodyPr>
            <a:noAutofit/>
          </a:bodyPr>
          <a:lstStyle>
            <a:lvl1pPr algn="l" defTabSz="914400" rtl="0" eaLnBrk="1" latinLnBrk="0" hangingPunct="1">
              <a:lnSpc>
                <a:spcPct val="90000"/>
              </a:lnSpc>
              <a:spcBef>
                <a:spcPct val="0"/>
              </a:spcBef>
              <a:buNone/>
              <a:defRPr sz="4400" kern="1200">
                <a:solidFill>
                  <a:srgbClr val="B22222"/>
                </a:solidFill>
                <a:latin typeface="+mj-lt"/>
                <a:ea typeface="+mj-ea"/>
                <a:cs typeface="+mj-cs"/>
              </a:defRPr>
            </a:lvl1pPr>
          </a:lstStyle>
          <a:p>
            <a:r>
              <a:rPr lang="de-DE" sz="3600" dirty="0">
                <a:solidFill>
                  <a:srgbClr val="C00000"/>
                </a:solidFill>
                <a:latin typeface="Bahnschrift SemiBold" panose="020B0502040204020203" pitchFamily="34" charset="0"/>
              </a:rPr>
              <a:t>Was bieten wir</a:t>
            </a:r>
          </a:p>
        </p:txBody>
      </p:sp>
      <p:sp>
        <p:nvSpPr>
          <p:cNvPr id="14" name="Rechteck 14">
            <a:extLst>
              <a:ext uri="{FF2B5EF4-FFF2-40B4-BE49-F238E27FC236}">
                <a16:creationId xmlns:a16="http://schemas.microsoft.com/office/drawing/2014/main" id="{D04452AE-E91E-CF47-0263-660143142786}"/>
              </a:ext>
            </a:extLst>
          </p:cNvPr>
          <p:cNvSpPr/>
          <p:nvPr/>
        </p:nvSpPr>
        <p:spPr>
          <a:xfrm>
            <a:off x="-1" y="724848"/>
            <a:ext cx="5327649" cy="6415169"/>
          </a:xfrm>
          <a:prstGeom prst="rect">
            <a:avLst/>
          </a:prstGeom>
          <a:solidFill>
            <a:srgbClr val="FFE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7">
            <a:extLst>
              <a:ext uri="{FF2B5EF4-FFF2-40B4-BE49-F238E27FC236}">
                <a16:creationId xmlns:a16="http://schemas.microsoft.com/office/drawing/2014/main" id="{798F9EC6-DE29-517F-EB28-15B53FD0F5F6}"/>
              </a:ext>
            </a:extLst>
          </p:cNvPr>
          <p:cNvSpPr txBox="1"/>
          <p:nvPr/>
        </p:nvSpPr>
        <p:spPr>
          <a:xfrm>
            <a:off x="51461" y="867602"/>
            <a:ext cx="5107682" cy="1343445"/>
          </a:xfrm>
          <a:prstGeom prst="rect">
            <a:avLst/>
          </a:prstGeom>
          <a:noFill/>
        </p:spPr>
        <p:txBody>
          <a:bodyPr wrap="square" rtlCol="0">
            <a:spAutoFit/>
          </a:bodyPr>
          <a:lstStyle/>
          <a:p>
            <a:pPr marL="342930" indent="-342930">
              <a:buFont typeface="Wingdings" panose="05000000000000000000" pitchFamily="2" charset="2"/>
              <a:buChar char="Ø"/>
            </a:pPr>
            <a:r>
              <a:rPr lang="de-DE" sz="1199" spc="59" dirty="0">
                <a:solidFill>
                  <a:srgbClr val="C00000"/>
                </a:solidFill>
                <a:latin typeface="Bahnschrift" panose="020B0502040204020203" pitchFamily="34" charset="0"/>
              </a:rPr>
              <a:t>Ladengeschäft für den täglichen Bedarf</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Kaffeespezialitäten und Thüringer Kuchen</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zahlreiche regionale Lebensmittel</a:t>
            </a:r>
          </a:p>
          <a:p>
            <a:pPr marL="342930" indent="-342930">
              <a:buFont typeface="Wingdings" panose="05000000000000000000" pitchFamily="2" charset="2"/>
              <a:buChar char="Ø"/>
            </a:pPr>
            <a:r>
              <a:rPr lang="de-DE" sz="1199" dirty="0">
                <a:solidFill>
                  <a:srgbClr val="C00000"/>
                </a:solidFill>
                <a:latin typeface="Bahnschrift" panose="020B0502040204020203" pitchFamily="34" charset="0"/>
              </a:rPr>
              <a:t>Info-Point mit Bürgertreff</a:t>
            </a:r>
          </a:p>
          <a:p>
            <a:pPr marL="342930" indent="-342930">
              <a:buFont typeface="Wingdings" panose="05000000000000000000" pitchFamily="2" charset="2"/>
              <a:buChar char="Ø"/>
            </a:pPr>
            <a:r>
              <a:rPr lang="de-DE" sz="1199" dirty="0">
                <a:solidFill>
                  <a:srgbClr val="C00000"/>
                </a:solidFill>
                <a:latin typeface="Bahnschrift" panose="020B0502040204020203" pitchFamily="34" charset="0"/>
              </a:rPr>
              <a:t>Geschenkideen</a:t>
            </a:r>
          </a:p>
          <a:p>
            <a:pPr algn="r"/>
            <a:endParaRPr lang="de-DE" sz="1801" dirty="0">
              <a:solidFill>
                <a:schemeClr val="bg1">
                  <a:lumMod val="50000"/>
                </a:schemeClr>
              </a:solidFill>
            </a:endParaRPr>
          </a:p>
        </p:txBody>
      </p:sp>
      <p:sp>
        <p:nvSpPr>
          <p:cNvPr id="17" name="Textfeld 6">
            <a:extLst>
              <a:ext uri="{FF2B5EF4-FFF2-40B4-BE49-F238E27FC236}">
                <a16:creationId xmlns:a16="http://schemas.microsoft.com/office/drawing/2014/main" id="{B2E335B6-BB93-B823-2F48-88880BBB8D49}"/>
              </a:ext>
            </a:extLst>
          </p:cNvPr>
          <p:cNvSpPr txBox="1"/>
          <p:nvPr/>
        </p:nvSpPr>
        <p:spPr>
          <a:xfrm>
            <a:off x="109981" y="3033601"/>
            <a:ext cx="5332025" cy="2635978"/>
          </a:xfrm>
          <a:prstGeom prst="rect">
            <a:avLst/>
          </a:prstGeom>
          <a:noFill/>
        </p:spPr>
        <p:txBody>
          <a:bodyPr wrap="square" rtlCol="0">
            <a:spAutoFit/>
          </a:bodyPr>
          <a:lstStyle/>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Getränke aus regionaler Herstellung</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Regionale Wurstwaren verschiedener Fleischereien</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Brot und Brötchen Bäckerei Heinze (Königsee)</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Heil- und Hilfsmittel des örtlichen Arzneimittelherstellers</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Wechselnde Angebote im Bistro, Mittagessen, Eis, Eisbecher</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Briefmarken, öffentliches Bücherregal, freies W-LAN</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Gutscheine, Souvenirs</a:t>
            </a:r>
          </a:p>
          <a:p>
            <a:pPr marL="342930" indent="-342930">
              <a:spcBef>
                <a:spcPts val="199"/>
              </a:spcBef>
              <a:buFont typeface="Wingdings" panose="05000000000000000000" pitchFamily="2" charset="2"/>
              <a:buChar char="Ø"/>
            </a:pPr>
            <a:r>
              <a:rPr lang="de-DE" sz="1199" dirty="0">
                <a:solidFill>
                  <a:srgbClr val="C00000"/>
                </a:solidFill>
                <a:latin typeface="Bahnschrift" panose="020B0502040204020203" pitchFamily="34" charset="0"/>
              </a:rPr>
              <a:t>ec-Zahlung u. Geldauszahlung beim Einkauf möglich </a:t>
            </a:r>
            <a:r>
              <a:rPr lang="de-DE" sz="1101" dirty="0">
                <a:solidFill>
                  <a:srgbClr val="C00000"/>
                </a:solidFill>
                <a:latin typeface="Bahnschrift" panose="020B0502040204020203" pitchFamily="34" charset="0"/>
              </a:rPr>
              <a:t>(begrenzter Betrag)</a:t>
            </a:r>
          </a:p>
          <a:p>
            <a:pPr marL="342930" indent="-342930">
              <a:spcBef>
                <a:spcPts val="199"/>
              </a:spcBef>
              <a:buFont typeface="Wingdings" panose="05000000000000000000" pitchFamily="2" charset="2"/>
              <a:buChar char="Ø"/>
            </a:pPr>
            <a:r>
              <a:rPr lang="de-DE" sz="1101" dirty="0">
                <a:solidFill>
                  <a:srgbClr val="C00000"/>
                </a:solidFill>
                <a:latin typeface="Bahnschrift" panose="020B0502040204020203" pitchFamily="34" charset="0"/>
              </a:rPr>
              <a:t>anfertigen von regionalen Präsentkörben, auch für Firmen</a:t>
            </a:r>
          </a:p>
          <a:p>
            <a:pPr>
              <a:spcBef>
                <a:spcPts val="199"/>
              </a:spcBef>
            </a:pPr>
            <a:endParaRPr lang="de-DE" sz="501" dirty="0">
              <a:solidFill>
                <a:srgbClr val="994447"/>
              </a:solidFill>
            </a:endParaRPr>
          </a:p>
          <a:p>
            <a:pPr algn="ctr">
              <a:spcBef>
                <a:spcPts val="199"/>
              </a:spcBef>
            </a:pPr>
            <a:r>
              <a:rPr lang="de-DE" sz="1200" dirty="0">
                <a:solidFill>
                  <a:schemeClr val="tx1">
                    <a:lumMod val="65000"/>
                    <a:lumOff val="35000"/>
                  </a:schemeClr>
                </a:solidFill>
                <a:latin typeface="Poppins SemiBold" panose="00000700000000000000" pitchFamily="2" charset="0"/>
                <a:cs typeface="Poppins SemiBold" panose="00000700000000000000" pitchFamily="2" charset="0"/>
              </a:rPr>
              <a:t>Parkplätze - Sommerterrasse – Freisitze</a:t>
            </a:r>
          </a:p>
          <a:p>
            <a:pPr algn="ctr">
              <a:spcBef>
                <a:spcPts val="199"/>
              </a:spcBef>
            </a:pPr>
            <a:r>
              <a:rPr lang="de-DE" sz="1200" dirty="0">
                <a:solidFill>
                  <a:schemeClr val="tx1">
                    <a:lumMod val="65000"/>
                    <a:lumOff val="35000"/>
                  </a:schemeClr>
                </a:solidFill>
                <a:latin typeface="Poppins SemiBold" panose="00000700000000000000" pitchFamily="2" charset="0"/>
                <a:cs typeface="Poppins SemiBold" panose="00000700000000000000" pitchFamily="2" charset="0"/>
              </a:rPr>
              <a:t>barrierefreier Zugang (bahnseitig) behindertengerechtes WC</a:t>
            </a:r>
          </a:p>
        </p:txBody>
      </p:sp>
      <p:sp>
        <p:nvSpPr>
          <p:cNvPr id="18" name="Textfeld 8">
            <a:extLst>
              <a:ext uri="{FF2B5EF4-FFF2-40B4-BE49-F238E27FC236}">
                <a16:creationId xmlns:a16="http://schemas.microsoft.com/office/drawing/2014/main" id="{727CEF0F-AB83-F8E6-BC94-CBCE10B1A74C}"/>
              </a:ext>
            </a:extLst>
          </p:cNvPr>
          <p:cNvSpPr txBox="1"/>
          <p:nvPr/>
        </p:nvSpPr>
        <p:spPr>
          <a:xfrm>
            <a:off x="-4377" y="6250966"/>
            <a:ext cx="5332025" cy="830997"/>
          </a:xfrm>
          <a:prstGeom prst="rect">
            <a:avLst/>
          </a:prstGeom>
          <a:noFill/>
        </p:spPr>
        <p:txBody>
          <a:bodyPr wrap="square" rtlCol="0">
            <a:spAutoFit/>
          </a:bodyPr>
          <a:lstStyle/>
          <a:p>
            <a:pPr algn="ctr"/>
            <a:r>
              <a:rPr lang="de-DE" sz="1600" i="1" dirty="0">
                <a:latin typeface="Bahnschrift" panose="020B0502040204020203" pitchFamily="34" charset="0"/>
              </a:rPr>
              <a:t>Wir freuen uns über alle Besucher aus Nah und Fern,</a:t>
            </a:r>
          </a:p>
          <a:p>
            <a:pPr algn="ctr"/>
            <a:r>
              <a:rPr lang="de-DE" sz="1600" i="1" dirty="0">
                <a:latin typeface="Bahnschrift" panose="020B0502040204020203" pitchFamily="34" charset="0"/>
              </a:rPr>
              <a:t> erkunden Sie das Tor zum </a:t>
            </a:r>
            <a:r>
              <a:rPr lang="de-DE" sz="1600" b="1" i="1" dirty="0" err="1">
                <a:latin typeface="Bahnschrift" panose="020B0502040204020203" pitchFamily="34" charset="0"/>
              </a:rPr>
              <a:t>Schwarzatal</a:t>
            </a:r>
            <a:r>
              <a:rPr lang="de-DE" sz="1600" i="1" dirty="0">
                <a:latin typeface="Bahnschrift" panose="020B0502040204020203" pitchFamily="34" charset="0"/>
              </a:rPr>
              <a:t> und die Sehenswürdigkeiten.</a:t>
            </a:r>
          </a:p>
        </p:txBody>
      </p:sp>
      <p:pic>
        <p:nvPicPr>
          <p:cNvPr id="21" name="Picture 20">
            <a:extLst>
              <a:ext uri="{FF2B5EF4-FFF2-40B4-BE49-F238E27FC236}">
                <a16:creationId xmlns:a16="http://schemas.microsoft.com/office/drawing/2014/main" id="{F61D49A7-C239-33A9-1D8E-D826E0D216E2}"/>
              </a:ext>
            </a:extLst>
          </p:cNvPr>
          <p:cNvPicPr>
            <a:picLocks noChangeAspect="1"/>
          </p:cNvPicPr>
          <p:nvPr/>
        </p:nvPicPr>
        <p:blipFill>
          <a:blip r:embed="rId2"/>
          <a:stretch>
            <a:fillRect/>
          </a:stretch>
        </p:blipFill>
        <p:spPr>
          <a:xfrm>
            <a:off x="2899379" y="1414132"/>
            <a:ext cx="2364738" cy="1576492"/>
          </a:xfrm>
          <a:prstGeom prst="rect">
            <a:avLst/>
          </a:prstGeom>
          <a:effectLst>
            <a:softEdge rad="76200"/>
          </a:effectLst>
        </p:spPr>
      </p:pic>
      <p:sp>
        <p:nvSpPr>
          <p:cNvPr id="22" name="Textfeld 6">
            <a:extLst>
              <a:ext uri="{FF2B5EF4-FFF2-40B4-BE49-F238E27FC236}">
                <a16:creationId xmlns:a16="http://schemas.microsoft.com/office/drawing/2014/main" id="{25E928B7-CDF3-2A7A-0E77-BACC627AADFD}"/>
              </a:ext>
            </a:extLst>
          </p:cNvPr>
          <p:cNvSpPr txBox="1"/>
          <p:nvPr/>
        </p:nvSpPr>
        <p:spPr>
          <a:xfrm>
            <a:off x="-24441" y="5806320"/>
            <a:ext cx="4229244" cy="307905"/>
          </a:xfrm>
          <a:prstGeom prst="rect">
            <a:avLst/>
          </a:prstGeom>
          <a:noFill/>
        </p:spPr>
        <p:txBody>
          <a:bodyPr wrap="square" rtlCol="0">
            <a:spAutoFit/>
          </a:bodyPr>
          <a:lstStyle/>
          <a:p>
            <a:pPr algn="ctr">
              <a:spcBef>
                <a:spcPts val="199"/>
              </a:spcBef>
            </a:pPr>
            <a:r>
              <a:rPr lang="de-DE" sz="1401" dirty="0">
                <a:solidFill>
                  <a:schemeClr val="tx1">
                    <a:lumMod val="65000"/>
                    <a:lumOff val="35000"/>
                  </a:schemeClr>
                </a:solidFill>
                <a:latin typeface="Poppins SemiBold" panose="00000700000000000000" pitchFamily="2" charset="0"/>
                <a:cs typeface="Poppins SemiBold" panose="00000700000000000000" pitchFamily="2" charset="0"/>
              </a:rPr>
              <a:t>Start und Endpunkt zur Thüringer Bergbahn</a:t>
            </a:r>
          </a:p>
        </p:txBody>
      </p:sp>
      <p:pic>
        <p:nvPicPr>
          <p:cNvPr id="24" name="Picture 23">
            <a:extLst>
              <a:ext uri="{FF2B5EF4-FFF2-40B4-BE49-F238E27FC236}">
                <a16:creationId xmlns:a16="http://schemas.microsoft.com/office/drawing/2014/main" id="{B1E74B20-82CC-2F17-10A6-6A2D3BE64522}"/>
              </a:ext>
            </a:extLst>
          </p:cNvPr>
          <p:cNvPicPr>
            <a:picLocks noChangeAspect="1"/>
          </p:cNvPicPr>
          <p:nvPr/>
        </p:nvPicPr>
        <p:blipFill>
          <a:blip r:embed="rId3"/>
          <a:stretch>
            <a:fillRect/>
          </a:stretch>
        </p:blipFill>
        <p:spPr>
          <a:xfrm>
            <a:off x="824797" y="1994498"/>
            <a:ext cx="1538725" cy="969722"/>
          </a:xfrm>
          <a:prstGeom prst="rect">
            <a:avLst/>
          </a:prstGeom>
          <a:effectLst>
            <a:softEdge rad="63500"/>
          </a:effectLst>
        </p:spPr>
      </p:pic>
      <p:pic>
        <p:nvPicPr>
          <p:cNvPr id="25" name="Grafik 9">
            <a:extLst>
              <a:ext uri="{FF2B5EF4-FFF2-40B4-BE49-F238E27FC236}">
                <a16:creationId xmlns:a16="http://schemas.microsoft.com/office/drawing/2014/main" id="{068ED1BA-A1B6-C7FC-042D-32FC998E53B8}"/>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67000"/>
                    </a14:imgEffect>
                  </a14:imgLayer>
                </a14:imgProps>
              </a:ext>
              <a:ext uri="{28A0092B-C50C-407E-A947-70E740481C1C}">
                <a14:useLocalDpi xmlns:a14="http://schemas.microsoft.com/office/drawing/2010/main" val="0"/>
              </a:ext>
            </a:extLst>
          </a:blip>
          <a:stretch>
            <a:fillRect/>
          </a:stretch>
        </p:blipFill>
        <p:spPr>
          <a:xfrm>
            <a:off x="3497869" y="343813"/>
            <a:ext cx="1766247" cy="1037803"/>
          </a:xfrm>
          <a:prstGeom prst="rect">
            <a:avLst/>
          </a:prstGeom>
          <a:effectLst>
            <a:softEdge rad="101600"/>
          </a:effectLst>
        </p:spPr>
      </p:pic>
      <p:pic>
        <p:nvPicPr>
          <p:cNvPr id="28" name="Picture 27">
            <a:extLst>
              <a:ext uri="{FF2B5EF4-FFF2-40B4-BE49-F238E27FC236}">
                <a16:creationId xmlns:a16="http://schemas.microsoft.com/office/drawing/2014/main" id="{02221A5D-F0E9-0FA0-9DD0-A87F6AF5D2B6}"/>
              </a:ext>
            </a:extLst>
          </p:cNvPr>
          <p:cNvPicPr>
            <a:picLocks noChangeAspect="1"/>
          </p:cNvPicPr>
          <p:nvPr/>
        </p:nvPicPr>
        <p:blipFill>
          <a:blip r:embed="rId6"/>
          <a:stretch>
            <a:fillRect/>
          </a:stretch>
        </p:blipFill>
        <p:spPr>
          <a:xfrm>
            <a:off x="4267788" y="5626663"/>
            <a:ext cx="706574" cy="546157"/>
          </a:xfrm>
          <a:prstGeom prst="rect">
            <a:avLst/>
          </a:prstGeom>
        </p:spPr>
      </p:pic>
      <p:cxnSp>
        <p:nvCxnSpPr>
          <p:cNvPr id="29" name="Straight Connector 28">
            <a:extLst>
              <a:ext uri="{FF2B5EF4-FFF2-40B4-BE49-F238E27FC236}">
                <a16:creationId xmlns:a16="http://schemas.microsoft.com/office/drawing/2014/main" id="{1EDB4A54-551C-763B-BB80-50C8FBBE7B1F}"/>
              </a:ext>
            </a:extLst>
          </p:cNvPr>
          <p:cNvCxnSpPr>
            <a:cxnSpLocks/>
          </p:cNvCxnSpPr>
          <p:nvPr/>
        </p:nvCxnSpPr>
        <p:spPr>
          <a:xfrm>
            <a:off x="388423" y="6253125"/>
            <a:ext cx="4427772" cy="0"/>
          </a:xfrm>
          <a:prstGeom prst="line">
            <a:avLst/>
          </a:prstGeom>
          <a:ln w="9525">
            <a:solidFill>
              <a:srgbClr val="A6A6A6"/>
            </a:solidFill>
          </a:ln>
        </p:spPr>
        <p:style>
          <a:lnRef idx="1">
            <a:schemeClr val="accent3"/>
          </a:lnRef>
          <a:fillRef idx="0">
            <a:schemeClr val="accent3"/>
          </a:fillRef>
          <a:effectRef idx="0">
            <a:schemeClr val="accent3"/>
          </a:effectRef>
          <a:fontRef idx="minor">
            <a:schemeClr val="tx1"/>
          </a:fontRef>
        </p:style>
      </p:cxnSp>
      <p:sp>
        <p:nvSpPr>
          <p:cNvPr id="30" name="Textfeld 5">
            <a:extLst>
              <a:ext uri="{FF2B5EF4-FFF2-40B4-BE49-F238E27FC236}">
                <a16:creationId xmlns:a16="http://schemas.microsoft.com/office/drawing/2014/main" id="{EFA84CDB-1E36-D9FC-9312-3972CEF1136E}"/>
              </a:ext>
            </a:extLst>
          </p:cNvPr>
          <p:cNvSpPr txBox="1"/>
          <p:nvPr/>
        </p:nvSpPr>
        <p:spPr>
          <a:xfrm>
            <a:off x="-124341" y="7233464"/>
            <a:ext cx="909748" cy="215572"/>
          </a:xfrm>
          <a:prstGeom prst="rect">
            <a:avLst/>
          </a:prstGeom>
          <a:noFill/>
        </p:spPr>
        <p:txBody>
          <a:bodyPr wrap="square" rtlCol="0">
            <a:spAutoFit/>
          </a:bodyPr>
          <a:lstStyle/>
          <a:p>
            <a:pPr algn="ctr"/>
            <a:r>
              <a:rPr lang="de-DE" sz="801" dirty="0">
                <a:solidFill>
                  <a:schemeClr val="accent6">
                    <a:lumMod val="75000"/>
                  </a:schemeClr>
                </a:solidFill>
                <a:latin typeface="Bahnschrift" panose="020B0502040204020203" pitchFamily="34" charset="0"/>
              </a:rPr>
              <a:t>Juni 2023</a:t>
            </a:r>
          </a:p>
        </p:txBody>
      </p:sp>
    </p:spTree>
    <p:extLst>
      <p:ext uri="{BB962C8B-B14F-4D97-AF65-F5344CB8AC3E}">
        <p14:creationId xmlns:p14="http://schemas.microsoft.com/office/powerpoint/2010/main" val="143306189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278</Words>
  <Application>Microsoft Office PowerPoint</Application>
  <PresentationFormat>Custom</PresentationFormat>
  <Paragraphs>42</Paragraphs>
  <Slides>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vt:i4>
      </vt:variant>
    </vt:vector>
  </HeadingPairs>
  <TitlesOfParts>
    <vt:vector size="12" baseType="lpstr">
      <vt:lpstr>Arial</vt:lpstr>
      <vt:lpstr>Bahnschrift</vt:lpstr>
      <vt:lpstr>Bahnschrift SemiBold</vt:lpstr>
      <vt:lpstr>Calibri</vt:lpstr>
      <vt:lpstr>Calibri Light</vt:lpstr>
      <vt:lpstr>Poppins</vt:lpstr>
      <vt:lpstr>Poppins Black</vt:lpstr>
      <vt:lpstr>Poppins SemiBold</vt:lpstr>
      <vt:lpstr>Wingdings</vt:lpstr>
      <vt:lpstr>Office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Pieper, Christian</dc:creator>
  <cp:lastModifiedBy>Torsten Bergmann</cp:lastModifiedBy>
  <cp:revision>13</cp:revision>
  <cp:lastPrinted>2023-06-24T07:53:57Z</cp:lastPrinted>
  <dcterms:created xsi:type="dcterms:W3CDTF">2023-06-22T19:01:02Z</dcterms:created>
  <dcterms:modified xsi:type="dcterms:W3CDTF">2023-06-25T15:57:07Z</dcterms:modified>
</cp:coreProperties>
</file>